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630" r:id="rId2"/>
    <p:sldId id="576" r:id="rId3"/>
    <p:sldId id="530" r:id="rId4"/>
    <p:sldId id="444" r:id="rId5"/>
    <p:sldId id="532" r:id="rId6"/>
    <p:sldId id="490" r:id="rId7"/>
    <p:sldId id="626" r:id="rId8"/>
    <p:sldId id="559" r:id="rId9"/>
    <p:sldId id="622" r:id="rId10"/>
    <p:sldId id="612" r:id="rId11"/>
    <p:sldId id="483" r:id="rId12"/>
    <p:sldId id="613" r:id="rId13"/>
    <p:sldId id="625" r:id="rId14"/>
    <p:sldId id="614" r:id="rId15"/>
    <p:sldId id="603" r:id="rId16"/>
    <p:sldId id="633" r:id="rId17"/>
    <p:sldId id="588" r:id="rId18"/>
    <p:sldId id="627" r:id="rId19"/>
    <p:sldId id="632" r:id="rId20"/>
    <p:sldId id="607" r:id="rId21"/>
    <p:sldId id="611" r:id="rId22"/>
    <p:sldId id="606" r:id="rId23"/>
    <p:sldId id="634" r:id="rId24"/>
    <p:sldId id="635" r:id="rId25"/>
    <p:sldId id="636" r:id="rId26"/>
    <p:sldId id="637" r:id="rId27"/>
    <p:sldId id="638" r:id="rId28"/>
    <p:sldId id="616" r:id="rId29"/>
    <p:sldId id="592" r:id="rId30"/>
    <p:sldId id="608" r:id="rId31"/>
    <p:sldId id="623" r:id="rId32"/>
    <p:sldId id="585" r:id="rId33"/>
    <p:sldId id="529" r:id="rId34"/>
    <p:sldId id="631" r:id="rId35"/>
    <p:sldId id="466" r:id="rId36"/>
    <p:sldId id="467" r:id="rId37"/>
    <p:sldId id="617" r:id="rId38"/>
    <p:sldId id="620" r:id="rId39"/>
    <p:sldId id="62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1C5"/>
    <a:srgbClr val="FF6C66"/>
    <a:srgbClr val="00BFC4"/>
    <a:srgbClr val="F9766D"/>
    <a:srgbClr val="FF857F"/>
    <a:srgbClr val="01C2C6"/>
    <a:srgbClr val="32CCD0"/>
    <a:srgbClr val="4472C4"/>
    <a:srgbClr val="06BFC4"/>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5869" autoAdjust="0"/>
  </p:normalViewPr>
  <p:slideViewPr>
    <p:cSldViewPr snapToGrid="0" showGuides="1">
      <p:cViewPr>
        <p:scale>
          <a:sx n="138" d="100"/>
          <a:sy n="138" d="100"/>
        </p:scale>
        <p:origin x="152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CCF6-BA27-6576-14F3-8A8B0C854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79702-9292-0E7F-51EF-3D384D6F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6A760-8D42-29FC-BAA3-C58E8D89B5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55B08-A1A6-EEC4-EFC6-1C66A2A426F0}"/>
              </a:ext>
            </a:extLst>
          </p:cNvPr>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380695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44BA0-F329-3F86-A383-82B5A2A81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3E94-D740-C7DC-0A46-7B947263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E6698-0A62-ADEF-EBC7-F7206838F7F0}"/>
              </a:ext>
            </a:extLst>
          </p:cNvPr>
          <p:cNvSpPr>
            <a:spLocks noGrp="1"/>
          </p:cNvSpPr>
          <p:nvPr>
            <p:ph type="body" idx="1"/>
          </p:nvPr>
        </p:nvSpPr>
        <p:spPr/>
        <p:txBody>
          <a:bodyPr/>
          <a:lstStyle/>
          <a:p>
            <a:r>
              <a:rPr lang="en-US" b="1" dirty="0">
                <a:solidFill>
                  <a:srgbClr val="FF0000"/>
                </a:solidFill>
              </a:rPr>
              <a:t>Don’t yet have OR metadata</a:t>
            </a:r>
          </a:p>
          <a:p>
            <a:endParaRPr lang="en-US" dirty="0">
              <a:solidFill>
                <a:srgbClr val="FF0000"/>
              </a:solidFill>
            </a:endParaRPr>
          </a:p>
          <a:p>
            <a:r>
              <a:rPr lang="en-US" dirty="0">
                <a:solidFill>
                  <a:srgbClr val="FF0000"/>
                </a:solidFill>
              </a:rPr>
              <a:t>Cancer: </a:t>
            </a:r>
            <a:r>
              <a:rPr lang="en-US" dirty="0" err="1">
                <a:solidFill>
                  <a:srgbClr val="FF0000"/>
                </a:solidFill>
              </a:rPr>
              <a:t>moreso</a:t>
            </a:r>
            <a:r>
              <a:rPr lang="en-US" dirty="0">
                <a:solidFill>
                  <a:srgbClr val="FF0000"/>
                </a:solidFill>
              </a:rPr>
              <a:t> what was available, not much melanoma at VM, + what’s treated with single class of checkpoint inhibitors + able to get large group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ICI drug: </a:t>
            </a:r>
            <a:r>
              <a:rPr lang="en-US" dirty="0" err="1">
                <a:solidFill>
                  <a:srgbClr val="FF0000"/>
                </a:solidFill>
              </a:rPr>
              <a:t>moreso</a:t>
            </a:r>
            <a:r>
              <a:rPr lang="en-US" dirty="0">
                <a:solidFill>
                  <a:srgbClr val="FF0000"/>
                </a:solidFill>
              </a:rPr>
              <a:t> what was chosen by clinic (combination mostly for melanoma/more side effects too)</a:t>
            </a:r>
          </a:p>
          <a:p>
            <a:endParaRPr lang="en-US" dirty="0">
              <a:solidFill>
                <a:srgbClr val="FF0000"/>
              </a:solidFill>
            </a:endParaRPr>
          </a:p>
          <a:p>
            <a:r>
              <a:rPr lang="en-US" dirty="0">
                <a:solidFill>
                  <a:srgbClr val="FF0000"/>
                </a:solidFill>
              </a:rPr>
              <a:t>Lung approved 2</a:t>
            </a:r>
            <a:r>
              <a:rPr lang="en-US" baseline="30000" dirty="0">
                <a:solidFill>
                  <a:srgbClr val="FF0000"/>
                </a:solidFill>
              </a:rPr>
              <a:t>nd</a:t>
            </a:r>
            <a:r>
              <a:rPr lang="en-US" dirty="0">
                <a:solidFill>
                  <a:srgbClr val="FF0000"/>
                </a:solidFill>
              </a:rPr>
              <a:t> after melanoma for PD-1 blockade</a:t>
            </a:r>
          </a:p>
          <a:p>
            <a:endParaRPr lang="en-US"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Durvalumab/avelumab are anti-PDL1</a:t>
            </a:r>
            <a:endParaRPr lang="en-US" b="0" dirty="0"/>
          </a:p>
        </p:txBody>
      </p:sp>
      <p:sp>
        <p:nvSpPr>
          <p:cNvPr id="4" name="Slide Number Placeholder 3">
            <a:extLst>
              <a:ext uri="{FF2B5EF4-FFF2-40B4-BE49-F238E27FC236}">
                <a16:creationId xmlns:a16="http://schemas.microsoft.com/office/drawing/2014/main" id="{24F67FC7-C256-39CD-1647-E0AEB28FE5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413192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9940-19FB-A830-9A10-8CA7951FF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2E7B-BDF3-D322-3366-F41541F2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C58A9-C168-F5FC-DA75-1A5039C68F16}"/>
              </a:ext>
            </a:extLst>
          </p:cNvPr>
          <p:cNvSpPr>
            <a:spLocks noGrp="1"/>
          </p:cNvSpPr>
          <p:nvPr>
            <p:ph type="body" idx="1"/>
          </p:nvPr>
        </p:nvSpPr>
        <p:spPr/>
        <p:txBody>
          <a:bodyPr/>
          <a:lstStyle/>
          <a:p>
            <a:pPr lvl="1"/>
            <a:r>
              <a:rPr lang="en-US" b="1" dirty="0"/>
              <a:t>Sample collection was a group effort done by a lot of people, collected blood from patients and froze down PBMCs</a:t>
            </a:r>
          </a:p>
          <a:p>
            <a:pPr lvl="1"/>
            <a:r>
              <a:rPr lang="en-US" b="1" dirty="0"/>
              <a:t>I was handed dataset from Alice W!</a:t>
            </a:r>
          </a:p>
          <a:p>
            <a:pPr lvl="1"/>
            <a:endParaRPr lang="en-US" b="0" dirty="0"/>
          </a:p>
          <a:p>
            <a:pPr lvl="1"/>
            <a:r>
              <a:rPr lang="en-US" b="0" dirty="0"/>
              <a:t>Was frozen PBMCs</a:t>
            </a:r>
          </a:p>
          <a:p>
            <a:pPr lvl="1"/>
            <a:endParaRPr lang="en-US" dirty="0"/>
          </a:p>
          <a:p>
            <a:pPr lvl="1"/>
            <a:r>
              <a:rPr lang="en-US" dirty="0"/>
              <a:t>Mass cytometry</a:t>
            </a:r>
          </a:p>
          <a:p>
            <a:pPr lvl="1"/>
            <a:endParaRPr lang="en-US" dirty="0"/>
          </a:p>
          <a:p>
            <a:pPr lvl="1"/>
            <a:r>
              <a:rPr lang="en-US" dirty="0"/>
              <a:t>80 </a:t>
            </a:r>
            <a:r>
              <a:rPr lang="en-US" dirty="0" err="1"/>
              <a:t>reportables</a:t>
            </a:r>
            <a:r>
              <a:rPr lang="en-US" dirty="0"/>
              <a:t>* (</a:t>
            </a:r>
            <a:r>
              <a:rPr lang="en-US" dirty="0" err="1"/>
              <a:t>FlowJo</a:t>
            </a:r>
            <a:r>
              <a:rPr lang="en-US" dirty="0"/>
              <a:t>, Alice </a:t>
            </a:r>
            <a:r>
              <a:rPr lang="en-US" dirty="0" err="1"/>
              <a:t>Wiedeman</a:t>
            </a:r>
            <a:r>
              <a:rPr lang="en-US" dirty="0"/>
              <a:t>)</a:t>
            </a: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Alice used Astrolabe cytometry cloud platform</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cells stained with antibodies conjugated to rare metal isotopes, then cells are vaporized which turns metal-tagged antibodies into metal ions that are analyzed by mass spectrometer, output data is .fcs file with quantitative data for each measured metal ion (marker) per cell so like flow but higher dimensional data (more markers). then gating is done (after pre-processing/QC), where populations are identified by gating on markers that define broad/sub lineages</a:t>
            </a:r>
          </a:p>
        </p:txBody>
      </p:sp>
      <p:sp>
        <p:nvSpPr>
          <p:cNvPr id="4" name="Slide Number Placeholder 3">
            <a:extLst>
              <a:ext uri="{FF2B5EF4-FFF2-40B4-BE49-F238E27FC236}">
                <a16:creationId xmlns:a16="http://schemas.microsoft.com/office/drawing/2014/main" id="{8BFE1C9B-E9DB-380B-5EF0-59ABE5129D4F}"/>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376784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1449-9B51-FB58-2BBE-645BC723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A41FE-F0F0-833E-91E5-42F58DC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E4C4-B4DF-12AA-0B40-DCD363A88A72}"/>
              </a:ext>
            </a:extLst>
          </p:cNvPr>
          <p:cNvSpPr>
            <a:spLocks noGrp="1"/>
          </p:cNvSpPr>
          <p:nvPr>
            <p:ph type="body" idx="1"/>
          </p:nvPr>
        </p:nvSpPr>
        <p:spPr/>
        <p:txBody>
          <a:bodyPr/>
          <a:lstStyle/>
          <a:p>
            <a:pPr lvl="1"/>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487A56F-36EF-8464-1D43-44D213ED993B}"/>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76095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D7DEC-D5EE-D729-53E1-5107786BC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19568-EF7E-9DFA-639B-939DD0808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BE7C-F885-504E-12AA-B2496EF92F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u="none" strike="noStrike" dirty="0">
                <a:solidFill>
                  <a:srgbClr val="1B1B1B"/>
                </a:solidFill>
                <a:effectLst/>
                <a:latin typeface="Cambria" panose="02040503050406030204" pitchFamily="18" charset="0"/>
              </a:rPr>
              <a:t>hypothesis that ICI-induced </a:t>
            </a:r>
            <a:r>
              <a:rPr lang="en-US" sz="4000" b="0" i="0" u="none" strike="noStrike" dirty="0" err="1">
                <a:solidFill>
                  <a:srgbClr val="1B1B1B"/>
                </a:solidFill>
                <a:effectLst/>
                <a:latin typeface="Cambria" panose="02040503050406030204" pitchFamily="18" charset="0"/>
              </a:rPr>
              <a:t>irAEs</a:t>
            </a:r>
            <a:r>
              <a:rPr lang="en-US" sz="4000" b="0" i="0" u="none" strike="noStrike" dirty="0">
                <a:solidFill>
                  <a:srgbClr val="1B1B1B"/>
                </a:solidFill>
                <a:effectLst/>
                <a:latin typeface="Cambria" panose="02040503050406030204" pitchFamily="18" charset="0"/>
              </a:rPr>
              <a:t>, similar to flare-ups in patients with primary autoimmunity, are symptomatic exacerbations that occur in the context of a baseline dysregulated immune state unleashed by ICI treatment.</a:t>
            </a:r>
          </a:p>
          <a:p>
            <a:endParaRPr lang="en-US" sz="4000" dirty="0">
              <a:solidFill>
                <a:srgbClr val="000000"/>
              </a:solidFill>
              <a:effectLst/>
              <a:latin typeface="Arial" panose="020B0604020202020204" pitchFamily="34" charset="0"/>
            </a:endParaRPr>
          </a:p>
          <a:p>
            <a:r>
              <a:rPr lang="en-US" sz="4000" dirty="0">
                <a:solidFill>
                  <a:srgbClr val="000000"/>
                </a:solidFill>
                <a:effectLst/>
                <a:latin typeface="Arial" panose="020B0604020202020204" pitchFamily="34" charset="0"/>
              </a:rPr>
              <a:t>Specifically T cells: hypothesize that </a:t>
            </a:r>
            <a:r>
              <a:rPr lang="en-US" sz="4000" b="1" i="0" u="none" strike="noStrike" dirty="0" err="1">
                <a:solidFill>
                  <a:srgbClr val="1B1B1B"/>
                </a:solidFill>
                <a:effectLst/>
                <a:latin typeface="Cambria" panose="02040503050406030204" pitchFamily="18" charset="0"/>
              </a:rPr>
              <a:t>freq</a:t>
            </a:r>
            <a:r>
              <a:rPr lang="en-US" sz="4000" b="1" i="0" u="none" strike="noStrike" dirty="0">
                <a:solidFill>
                  <a:srgbClr val="1B1B1B"/>
                </a:solidFill>
                <a:effectLst/>
                <a:latin typeface="Cambria" panose="02040503050406030204" pitchFamily="18" charset="0"/>
              </a:rPr>
              <a:t>/phenotype of T cells specific for self-antigens predicts </a:t>
            </a:r>
            <a:r>
              <a:rPr lang="en-US" sz="4000" b="1" i="0" u="none" strike="noStrike" dirty="0" err="1">
                <a:solidFill>
                  <a:srgbClr val="1B1B1B"/>
                </a:solidFill>
                <a:effectLst/>
                <a:latin typeface="Cambria" panose="02040503050406030204" pitchFamily="18" charset="0"/>
              </a:rPr>
              <a:t>irAE</a:t>
            </a:r>
            <a:r>
              <a:rPr lang="en-US" sz="4000" b="1" i="0" u="none" strike="noStrike" dirty="0">
                <a:solidFill>
                  <a:srgbClr val="1B1B1B"/>
                </a:solidFill>
                <a:effectLst/>
                <a:latin typeface="Cambria" panose="02040503050406030204" pitchFamily="18" charset="0"/>
              </a:rPr>
              <a:t>. </a:t>
            </a:r>
            <a:r>
              <a:rPr lang="en-US" sz="4000" dirty="0">
                <a:solidFill>
                  <a:srgbClr val="000000"/>
                </a:solidFill>
                <a:effectLst/>
                <a:latin typeface="Arial" panose="020B0604020202020204" pitchFamily="34" charset="0"/>
              </a:rPr>
              <a:t>supported by 1) published studies showing that ICI therapy targets T cells, 2) emerging evidence that ICI therapy reverses T cell exhaustion</a:t>
            </a:r>
          </a:p>
        </p:txBody>
      </p:sp>
      <p:sp>
        <p:nvSpPr>
          <p:cNvPr id="4" name="Slide Number Placeholder 3">
            <a:extLst>
              <a:ext uri="{FF2B5EF4-FFF2-40B4-BE49-F238E27FC236}">
                <a16:creationId xmlns:a16="http://schemas.microsoft.com/office/drawing/2014/main" id="{4CFA5F60-07DD-C819-B079-7EFE874D6CE5}"/>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1000504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2AA6-A54D-13A9-B878-403E5F2F9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6170B-5A6F-F3A2-FE11-498BAC04F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25C61-63C6-C971-394A-E4B0B1267177}"/>
              </a:ext>
            </a:extLst>
          </p:cNvPr>
          <p:cNvSpPr>
            <a:spLocks noGrp="1"/>
          </p:cNvSpPr>
          <p:nvPr>
            <p:ph type="body" idx="1"/>
          </p:nvPr>
        </p:nvSpPr>
        <p:spPr/>
        <p:txBody>
          <a:bodyPr/>
          <a:lstStyle/>
          <a:p>
            <a:r>
              <a:rPr lang="en-US" b="1" dirty="0">
                <a:solidFill>
                  <a:srgbClr val="FF0000"/>
                </a:solidFill>
              </a:rPr>
              <a:t>Make sure to explain well: transformation</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Transform necessary as many subsequent steps assume data is normal, also reduces unequal variance/skewness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Logit transforms 0-1 to –inf, inf to normalize data</a:t>
            </a:r>
          </a:p>
        </p:txBody>
      </p:sp>
      <p:sp>
        <p:nvSpPr>
          <p:cNvPr id="4" name="Slide Number Placeholder 3">
            <a:extLst>
              <a:ext uri="{FF2B5EF4-FFF2-40B4-BE49-F238E27FC236}">
                <a16:creationId xmlns:a16="http://schemas.microsoft.com/office/drawing/2014/main" id="{2D77F545-E3AB-E3FD-F7EA-FE6E2014423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347274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D4CBA-0CDA-27B1-ACBD-B7E7DBEDB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68599-73D2-C8E9-2B71-BA1446D62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78E83-74A1-660D-8A41-C2AA5E6FB172}"/>
              </a:ext>
            </a:extLst>
          </p:cNvPr>
          <p:cNvSpPr>
            <a:spLocks noGrp="1"/>
          </p:cNvSpPr>
          <p:nvPr>
            <p:ph type="body" idx="1"/>
          </p:nvPr>
        </p:nvSpPr>
        <p:spPr/>
        <p:txBody>
          <a:bodyPr/>
          <a:lstStyle/>
          <a:p>
            <a:r>
              <a:rPr lang="en-US" b="1" dirty="0">
                <a:solidFill>
                  <a:srgbClr val="FF0000"/>
                </a:solidFill>
              </a:rPr>
              <a:t>Make sure to explain well: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effectLst/>
                <a:latin typeface="Menlo" panose="020B0609030804020204" pitchFamily="49" charset="0"/>
              </a:rPr>
              <a:t>Including 1|patient_id in regressing out batch effects makes that process more accurate as patient-specific effects are accounted for</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This is likely overcorrecting but no better idea (yet)</a:t>
            </a:r>
          </a:p>
        </p:txBody>
      </p:sp>
      <p:sp>
        <p:nvSpPr>
          <p:cNvPr id="4" name="Slide Number Placeholder 3">
            <a:extLst>
              <a:ext uri="{FF2B5EF4-FFF2-40B4-BE49-F238E27FC236}">
                <a16:creationId xmlns:a16="http://schemas.microsoft.com/office/drawing/2014/main" id="{14CD3F59-BF15-DCED-472E-37C27980CB8B}"/>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529746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FB25-3298-525C-74FA-F809B6FB2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E497-9544-0A7B-311C-D66C17574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53A46-7357-CD9A-E0C8-94286807EC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This is strongest single feature baseline result</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CD56bright NK are abundant cytokine producers but only weakly cytotoxic before activation, PD1+ NK presumably more inhibited…, so these trends could sense with more active </a:t>
            </a:r>
            <a:r>
              <a:rPr lang="en-US" b="1" dirty="0">
                <a:solidFill>
                  <a:srgbClr val="CCCCCC"/>
                </a:solidFill>
                <a:effectLst/>
                <a:latin typeface="Menlo" panose="020B0609030804020204" pitchFamily="49" charset="0"/>
                <a:sym typeface="Wingdings" pitchFamily="2" charset="2"/>
              </a:rPr>
              <a:t> more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and more inhibited  less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BUT that doesn’t really fit with longitudinal decrease in CD56bright of NK in </a:t>
            </a:r>
            <a:r>
              <a:rPr lang="en-US" b="1" dirty="0" err="1">
                <a:solidFill>
                  <a:srgbClr val="CCCCCC"/>
                </a:solidFill>
                <a:effectLst/>
                <a:latin typeface="Menlo" panose="020B0609030804020204" pitchFamily="49" charset="0"/>
                <a:sym typeface="Wingdings" pitchFamily="2" charset="2"/>
              </a:rPr>
              <a:t>irAE</a:t>
            </a:r>
            <a:r>
              <a:rPr lang="en-US" b="1" dirty="0">
                <a:solidFill>
                  <a:srgbClr val="CCCCCC"/>
                </a:solidFill>
                <a:effectLst/>
                <a:latin typeface="Menlo" panose="020B0609030804020204" pitchFamily="49" charset="0"/>
                <a:sym typeface="Wingdings" pitchFamily="2" charset="2"/>
              </a:rPr>
              <a:t> group…</a:t>
            </a:r>
          </a:p>
          <a:p>
            <a:endParaRPr lang="en-US" b="1" dirty="0">
              <a:solidFill>
                <a:srgbClr val="CCCCCC"/>
              </a:solidFill>
              <a:effectLst/>
              <a:latin typeface="Menlo" panose="020B0609030804020204" pitchFamily="49"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Only CD56bright of NK result holds if including pleural effusion in pneumonitis group</a:t>
            </a:r>
          </a:p>
        </p:txBody>
      </p:sp>
      <p:sp>
        <p:nvSpPr>
          <p:cNvPr id="4" name="Slide Number Placeholder 3">
            <a:extLst>
              <a:ext uri="{FF2B5EF4-FFF2-40B4-BE49-F238E27FC236}">
                <a16:creationId xmlns:a16="http://schemas.microsoft.com/office/drawing/2014/main" id="{8ED73967-C453-7944-601F-93FC4E9355D8}"/>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321933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C7E17-FEF8-21E3-628F-DA3908831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8EB89-BF8C-4664-7BBE-58E745C95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58C6-59AC-E560-B081-BB37DE5CCE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7A5D9DB-A43C-C663-656D-DB326C52F5B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249705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7C652-B357-CB9C-5F4E-9E1644A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38CF8-9E13-A9A0-AC10-F7683A14A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4AADC-7276-C0BA-F417-7D8BC2E974F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Need to explain why modules were done, why we went this route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For subsets with &lt; 5% NAs, replace NAs with mean</a:t>
            </a:r>
          </a:p>
          <a:p>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Should also emphasize that modules are somewhat arbitrary in sense that multiple different configurations of mostly same subsets would likely work for each module approach taken here, this is not surprising as we’re often pulling from noisy layer below borderline significant subsets…</a:t>
            </a:r>
          </a:p>
        </p:txBody>
      </p:sp>
      <p:sp>
        <p:nvSpPr>
          <p:cNvPr id="4" name="Slide Number Placeholder 3">
            <a:extLst>
              <a:ext uri="{FF2B5EF4-FFF2-40B4-BE49-F238E27FC236}">
                <a16:creationId xmlns:a16="http://schemas.microsoft.com/office/drawing/2014/main" id="{37BB8DEF-5173-3479-3EBC-CF9222A86BFF}"/>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363774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6D8A-3313-BDA4-E005-7F4DBF207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70321-DAB2-4D36-2C5D-58503E73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F18B8-083F-A35D-94A3-AAB023127703}"/>
              </a:ext>
            </a:extLst>
          </p:cNvPr>
          <p:cNvSpPr>
            <a:spLocks noGrp="1"/>
          </p:cNvSpPr>
          <p:nvPr>
            <p:ph type="body" idx="1"/>
          </p:nvPr>
        </p:nvSpPr>
        <p:spPr/>
        <p:txBody>
          <a:bodyPr/>
          <a:lstStyle/>
          <a:p>
            <a:endParaRPr lang="en-US" b="1"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671E02C-7D1F-4060-7C2B-C69B4813E957}"/>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2775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4221255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13176-2942-B099-7B0A-EC2C97875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9CC46-605C-86BE-4384-EB5357B40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BDDC0-A3A7-60F6-BC94-24E0AAFA9FEC}"/>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a:t>
            </a:r>
            <a:r>
              <a:rPr lang="en-US" b="1" dirty="0"/>
              <a:t>0.5</a:t>
            </a:r>
            <a:r>
              <a:rPr lang="en-US" b="1" dirty="0">
                <a:solidFill>
                  <a:srgbClr val="CCCCCC"/>
                </a:solidFill>
                <a:effectLst/>
                <a:latin typeface="Menlo" panose="020B0609030804020204" pitchFamily="49" charset="0"/>
              </a:rPr>
              <a:t>% of randomly formed modules have similar/better separation in PCA space, so this equates to a Monte Carlo </a:t>
            </a:r>
            <a:r>
              <a:rPr lang="en-US" b="1" dirty="0" err="1">
                <a:solidFill>
                  <a:srgbClr val="CCCCCC"/>
                </a:solidFill>
                <a:effectLst/>
                <a:latin typeface="Menlo" panose="020B0609030804020204" pitchFamily="49" charset="0"/>
              </a:rPr>
              <a:t>pvalue</a:t>
            </a:r>
            <a:r>
              <a:rPr lang="en-US" b="1" dirty="0">
                <a:solidFill>
                  <a:srgbClr val="CCCCCC"/>
                </a:solidFill>
                <a:effectLst/>
                <a:latin typeface="Menlo" panose="020B0609030804020204" pitchFamily="49" charset="0"/>
              </a:rPr>
              <a:t> of 0.005 which means that the observed separation using the top module on the previous slide is not likely due to random chance</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SCM subset most common in sets of 4 that hit significance, not surprisingly given it’s a borderline </a:t>
            </a:r>
            <a:r>
              <a:rPr lang="en-US" b="0" dirty="0" err="1">
                <a:solidFill>
                  <a:srgbClr val="CCCCCC"/>
                </a:solidFill>
                <a:effectLst/>
                <a:latin typeface="Menlo" panose="020B0609030804020204" pitchFamily="49" charset="0"/>
              </a:rPr>
              <a:t>pval</a:t>
            </a:r>
            <a:r>
              <a:rPr lang="en-US" b="0" dirty="0">
                <a:solidFill>
                  <a:srgbClr val="CCCCCC"/>
                </a:solidFill>
                <a:effectLst/>
                <a:latin typeface="Menlo" panose="020B0609030804020204" pitchFamily="49" charset="0"/>
              </a:rPr>
              <a:t> itself…</a:t>
            </a:r>
          </a:p>
        </p:txBody>
      </p:sp>
      <p:sp>
        <p:nvSpPr>
          <p:cNvPr id="4" name="Slide Number Placeholder 3">
            <a:extLst>
              <a:ext uri="{FF2B5EF4-FFF2-40B4-BE49-F238E27FC236}">
                <a16:creationId xmlns:a16="http://schemas.microsoft.com/office/drawing/2014/main" id="{37D826CA-855E-244A-0309-35F9A57B782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54408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8F74-62AC-C307-FC2D-2933A9D3B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AA658-C7F2-B01E-A39A-2FDAF7F3D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317CD-459A-735A-878F-2A7D16591A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5A48AFD-8DF2-2A3A-3AAA-91E18669F0FF}"/>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295639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69D-D045-910A-69EE-22A1720CA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9F1E7-BC06-14D6-C2D4-580EAF955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435E9-FC92-9655-A87D-7DDC3AC299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A9C9BAD-A5AD-F332-84A1-38A1DF118A14}"/>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917689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8102-8557-DA4E-CE86-31B2BFA4F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F05EB-7989-48DE-E5C3-4226D2497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83D0A-6292-0D9D-365E-242BFC0B26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02684E16-A643-B452-502C-6BB563569945}"/>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7226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CDAF-A303-9A00-BE24-9AAF27763E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60196-B816-742A-EDDA-F573BA3C9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E192D-19EF-8E74-5541-DA0489B6A1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A8745EC-E11D-8169-517A-5DCA72481C6E}"/>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332249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B330B-EC80-9C7A-D19B-843F356D0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08D6A-2246-F962-5208-A06B1D36D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AC42D-AC17-90F9-B707-CD9905AE70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2B9B713-BBA3-036D-7AD2-7A115283E7DF}"/>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77667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5BB6A-8F65-48F4-D2FB-0529A8092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E6D2F-C317-F5B8-C81B-38CB70585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87C51-917F-51D4-C161-EB9A7FDAA5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Grey means NA (subset not in top module for that </a:t>
            </a:r>
            <a:r>
              <a:rPr lang="en-US" dirty="0" err="1"/>
              <a:t>irAE</a:t>
            </a:r>
            <a:r>
              <a:rPr lang="en-US" dirty="0"/>
              <a:t> group comparison)</a:t>
            </a:r>
            <a:endParaRPr lang="en-US" b="1" dirty="0">
              <a:solidFill>
                <a:srgbClr val="CCCCCC"/>
              </a:solidFill>
              <a:effectLst/>
              <a:latin typeface="Menlo" panose="020B0609030804020204" pitchFamily="49" charset="0"/>
            </a:endParaRPr>
          </a:p>
          <a:p>
            <a:endParaRPr lang="en-US" b="1"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Worth raising concern of overfitting to our data (i.e. </a:t>
            </a:r>
            <a:r>
              <a:rPr lang="en-US" b="0" dirty="0" err="1">
                <a:solidFill>
                  <a:srgbClr val="CCCCCC"/>
                </a:solidFill>
                <a:effectLst/>
                <a:latin typeface="Menlo" panose="020B0609030804020204" pitchFamily="49" charset="0"/>
              </a:rPr>
              <a:t>subsetting</a:t>
            </a:r>
            <a:r>
              <a:rPr lang="en-US" b="0" dirty="0">
                <a:solidFill>
                  <a:srgbClr val="CCCCCC"/>
                </a:solidFill>
                <a:effectLst/>
                <a:latin typeface="Menlo" panose="020B0609030804020204" pitchFamily="49" charset="0"/>
              </a:rPr>
              <a:t> subsets ~arbitrarily), but the non-specific subsets with literature evidence are perhaps more backed up here (less biased by noise)</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Filtered out subsets with &lt; 10% weight in all comparisons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501BACE-E6A3-9777-CEE2-53EA6E1651EA}"/>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143602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A0E9B-D2C3-58C2-3942-20DBD050C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DFE38-DD1F-2573-D6D7-C377ED3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091C-9740-0681-A86F-E26D7A0FAFB2}"/>
              </a:ext>
            </a:extLst>
          </p:cNvPr>
          <p:cNvSpPr>
            <a:spLocks noGrp="1"/>
          </p:cNvSpPr>
          <p:nvPr>
            <p:ph type="body" idx="1"/>
          </p:nvPr>
        </p:nvSpPr>
        <p:spPr/>
        <p:txBody>
          <a:bodyPr/>
          <a:lstStyle/>
          <a:p>
            <a:pPr marL="514350" indent="-514350">
              <a:buAutoNum type="arabicPeriod"/>
            </a:pPr>
            <a:endParaRPr lang="en-US" sz="1800" dirty="0"/>
          </a:p>
        </p:txBody>
      </p:sp>
      <p:sp>
        <p:nvSpPr>
          <p:cNvPr id="4" name="Slide Number Placeholder 3">
            <a:extLst>
              <a:ext uri="{FF2B5EF4-FFF2-40B4-BE49-F238E27FC236}">
                <a16:creationId xmlns:a16="http://schemas.microsoft.com/office/drawing/2014/main" id="{8BF5F90F-C735-1D3F-23DB-CD328990F6C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318390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431-D01B-C0CC-CDAB-871925138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CF392-ED0D-9A93-9887-159C3995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1F4C-C906-B995-14E5-666FEB2DB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model fit improves with interaction term (which ANOVA is testing), that means that the effect of time on ICI on subset frequency is different between </a:t>
            </a:r>
            <a:r>
              <a:rPr lang="en-US" b="1" dirty="0" err="1"/>
              <a:t>irAE</a:t>
            </a:r>
            <a:r>
              <a:rPr lang="en-US" b="1" dirty="0"/>
              <a:t> groups</a:t>
            </a: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Effects are likely also in those PD1+ subsets… we may indirectly assess these subsets by studying other IRs (like TIGIT) in IMPACD? possibly there may be </a:t>
            </a:r>
            <a:r>
              <a:rPr lang="en-US" dirty="0" err="1">
                <a:solidFill>
                  <a:srgbClr val="FF0000"/>
                </a:solidFill>
              </a:rPr>
              <a:t>CyTOF</a:t>
            </a:r>
            <a:r>
              <a:rPr lang="en-US" dirty="0">
                <a:solidFill>
                  <a:srgbClr val="FF0000"/>
                </a:solidFill>
              </a:rPr>
              <a:t> antibodies that don’t bind in same spot as blockade Ab?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algn="l">
              <a:buFont typeface="Arial" panose="020B0604020202020204" pitchFamily="34" charset="0"/>
              <a:buChar char="•"/>
            </a:pPr>
            <a:r>
              <a:rPr lang="en-US" b="1" i="0" u="none" strike="noStrike" dirty="0">
                <a:solidFill>
                  <a:srgbClr val="000000"/>
                </a:solidFill>
                <a:effectLst/>
              </a:rPr>
              <a:t>Null hypothesis</a:t>
            </a:r>
            <a:r>
              <a:rPr lang="en-US" b="0" i="0" u="none" strike="noStrike" dirty="0">
                <a:solidFill>
                  <a:srgbClr val="000000"/>
                </a:solidFill>
                <a:effectLst/>
              </a:rPr>
              <a:t>: The model without interaction (i.e., the simpler model) fits the data as well as the model with the interaction.</a:t>
            </a:r>
          </a:p>
          <a:p>
            <a:pPr algn="l">
              <a:buFont typeface="Arial" panose="020B0604020202020204" pitchFamily="34" charset="0"/>
              <a:buChar char="•"/>
            </a:pPr>
            <a:r>
              <a:rPr lang="en-US" b="1" i="0" u="none" strike="noStrike" dirty="0">
                <a:solidFill>
                  <a:srgbClr val="000000"/>
                </a:solidFill>
                <a:effectLst/>
              </a:rPr>
              <a:t>Alternative hypothesis</a:t>
            </a:r>
            <a:r>
              <a:rPr lang="en-US" b="0" i="0" u="none" strike="noStrike" dirty="0">
                <a:solidFill>
                  <a:srgbClr val="000000"/>
                </a:solidFill>
                <a:effectLst/>
              </a:rPr>
              <a:t>: The model with the interaction term fits the data significantly better than the model without it, suggesting that the effect of </a:t>
            </a:r>
            <a:r>
              <a:rPr lang="en-US" b="0" i="0" u="none" strike="noStrike" dirty="0" err="1">
                <a:solidFill>
                  <a:srgbClr val="000000"/>
                </a:solidFill>
                <a:effectLst/>
              </a:rPr>
              <a:t>days_from_baseline</a:t>
            </a:r>
            <a:r>
              <a:rPr lang="en-US" b="0" i="0" u="none" strike="noStrike" dirty="0">
                <a:solidFill>
                  <a:srgbClr val="000000"/>
                </a:solidFill>
                <a:effectLst/>
              </a:rPr>
              <a:t> differs between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REML (Restricted Maximum Likelihood) is a statistical technique used for parameter estimation, particularly in mixed-effects models and generalized additive models (GAMs)</a:t>
            </a:r>
          </a:p>
        </p:txBody>
      </p:sp>
      <p:sp>
        <p:nvSpPr>
          <p:cNvPr id="4" name="Slide Number Placeholder 3">
            <a:extLst>
              <a:ext uri="{FF2B5EF4-FFF2-40B4-BE49-F238E27FC236}">
                <a16:creationId xmlns:a16="http://schemas.microsoft.com/office/drawing/2014/main" id="{54E2ECA8-1659-726B-19D0-4FD75C3B0787}"/>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117510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7C44-D6B4-7DDA-39BD-65877D2B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C47F-1C12-D95F-1D5E-F75D3725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2DB84-6123-48AB-5C26-0C9B355FF6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Most robust longitudinal result</a:t>
            </a: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matches finding from </a:t>
            </a:r>
            <a:r>
              <a:rPr lang="en-US" b="1" dirty="0" err="1">
                <a:solidFill>
                  <a:srgbClr val="CCCCCC"/>
                </a:solidFill>
                <a:effectLst/>
                <a:latin typeface="Menlo" panose="020B0609030804020204" pitchFamily="49" charset="0"/>
              </a:rPr>
              <a:t>Kovacsovics-Bankowski</a:t>
            </a:r>
            <a:r>
              <a:rPr lang="en-US" b="1" dirty="0">
                <a:solidFill>
                  <a:srgbClr val="CCCCCC"/>
                </a:solidFill>
                <a:effectLst/>
                <a:latin typeface="Menlo" panose="020B0609030804020204" pitchFamily="49" charset="0"/>
              </a:rPr>
              <a:t> et al. J </a:t>
            </a:r>
            <a:r>
              <a:rPr lang="en-US" b="1" dirty="0" err="1">
                <a:solidFill>
                  <a:srgbClr val="CCCCCC"/>
                </a:solidFill>
                <a:effectLst/>
                <a:latin typeface="Menlo" panose="020B0609030804020204" pitchFamily="49" charset="0"/>
              </a:rPr>
              <a:t>Immunother</a:t>
            </a:r>
            <a:r>
              <a:rPr lang="en-US" b="1" dirty="0">
                <a:solidFill>
                  <a:srgbClr val="CCCCCC"/>
                </a:solidFill>
                <a:effectLst/>
                <a:latin typeface="Menlo" panose="020B0609030804020204" pitchFamily="49" charset="0"/>
              </a:rPr>
              <a:t> Cancer. 2024 (lower CD56high NK of non-gran in patients at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max), surprisingly despite their cohort was mostly not pulmonary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and was mostly melanoma</a:t>
            </a:r>
          </a:p>
        </p:txBody>
      </p:sp>
      <p:sp>
        <p:nvSpPr>
          <p:cNvPr id="4" name="Slide Number Placeholder 3">
            <a:extLst>
              <a:ext uri="{FF2B5EF4-FFF2-40B4-BE49-F238E27FC236}">
                <a16:creationId xmlns:a16="http://schemas.microsoft.com/office/drawing/2014/main" id="{8F8020C2-A6F6-B40A-DCAA-EADE7B89FE71}"/>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264766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r>
              <a:rPr lang="en-US" dirty="0">
                <a:solidFill>
                  <a:srgbClr val="000000"/>
                </a:solidFill>
                <a:effectLst/>
                <a:latin typeface="Arial" panose="020B0604020202020204" pitchFamily="34" charset="0"/>
              </a:rPr>
              <a:t>ICIs block inhibitory molecules that regulate T cells, releasing tumor-specific T cells to destroy tumor targets</a:t>
            </a:r>
          </a:p>
          <a:p>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Clinical success of ICI, but only effective in some patients (~20-50% response rates)</a:t>
            </a:r>
            <a:endParaRPr lang="en-US" b="0" i="0" u="none" strike="noStrike" dirty="0">
              <a:solidFill>
                <a:srgbClr val="222222"/>
              </a:solidFill>
              <a:effectLst/>
              <a:latin typeface="Merriweather" panose="020F0502020204030204" pitchFamily="34"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9F44-C8A0-6AC4-7D5B-FAE25F148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4C35A-F427-013F-B6FA-3D0B2E3B2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65667-4E69-3C58-FCCB-58DB76587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Changes in PD-1+ cells being here (potentially) signaling changes, chemokine production changes, recruitment signal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CD56bright NKs </a:t>
            </a:r>
            <a:r>
              <a:rPr lang="en-US" b="0" dirty="0">
                <a:solidFill>
                  <a:srgbClr val="CCCCCC"/>
                </a:solidFill>
                <a:effectLst/>
                <a:latin typeface="Menlo" panose="020B0609030804020204" pitchFamily="49" charset="0"/>
              </a:rPr>
              <a:t>constitutively express IL-2R, produces immunoregulatory cytokines (like IFN-gamma in response to IL2), can become cytotoxic upon activation, potent cytokine secretors, less terminally differentiated than CD56dim 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CD56bright NKs are minority of NKs in blood (majority in lymphoid tissue)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Maybe CD56bright NKs target Tregs?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And maybe higher baseline levels means larger peripheral reservoir to traffic out and cause damage in </a:t>
            </a:r>
            <a:r>
              <a:rPr lang="en-US" b="1" dirty="0" err="1"/>
              <a:t>irAE</a:t>
            </a:r>
            <a:r>
              <a:rPr lang="en-US" b="1" dirty="0"/>
              <a:t> patients?</a:t>
            </a:r>
          </a:p>
        </p:txBody>
      </p:sp>
      <p:sp>
        <p:nvSpPr>
          <p:cNvPr id="4" name="Slide Number Placeholder 3">
            <a:extLst>
              <a:ext uri="{FF2B5EF4-FFF2-40B4-BE49-F238E27FC236}">
                <a16:creationId xmlns:a16="http://schemas.microsoft.com/office/drawing/2014/main" id="{821429E6-4B1A-C7A2-731A-D81381845AF9}"/>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309090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807E-11FD-5DB0-BB5E-F333E31BA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702EC-1EFD-3CAF-634B-9CE0ABCFA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CC300-4F75-C5AB-1C93-4BBEC995F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irAE</a:t>
            </a:r>
            <a:r>
              <a:rPr lang="en-US" dirty="0"/>
              <a:t>-type-specific subsets, like CD56bright/PD1+ of NK for pneumonitis (and SCM of </a:t>
            </a:r>
            <a:r>
              <a:rPr lang="en-US" dirty="0" err="1"/>
              <a:t>Tconv</a:t>
            </a:r>
            <a:r>
              <a:rPr lang="en-US" dirty="0"/>
              <a:t> being more general maybe for combined </a:t>
            </a:r>
            <a:r>
              <a:rPr lang="en-US" dirty="0" err="1"/>
              <a:t>irAE</a:t>
            </a:r>
            <a:r>
              <a:rPr lang="en-US" dirty="0"/>
              <a:t>)</a:t>
            </a:r>
          </a:p>
          <a:p>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Cancer types important, as that (in addition to </a:t>
            </a:r>
            <a:r>
              <a:rPr lang="en-US" b="1" dirty="0" err="1">
                <a:solidFill>
                  <a:srgbClr val="CCCCCC"/>
                </a:solidFill>
                <a:effectLst/>
                <a:latin typeface="Menlo" panose="020B0609030804020204" pitchFamily="49" charset="0"/>
              </a:rPr>
              <a:t>irAE</a:t>
            </a:r>
            <a:r>
              <a:rPr lang="en-US" b="1" dirty="0">
                <a:solidFill>
                  <a:srgbClr val="CCCCCC"/>
                </a:solidFill>
                <a:effectLst/>
                <a:latin typeface="Menlo" panose="020B0609030804020204" pitchFamily="49" charset="0"/>
              </a:rPr>
              <a:t> types) will likely help explain differences in results between here/public reports (</a:t>
            </a:r>
            <a:r>
              <a:rPr lang="en-US" b="0" i="0" u="none" strike="noStrike" dirty="0">
                <a:solidFill>
                  <a:srgbClr val="1B1B1B"/>
                </a:solidFill>
                <a:effectLst/>
                <a:latin typeface="Cambria" panose="02040503050406030204" pitchFamily="18" charset="0"/>
              </a:rPr>
              <a:t>memory CD4 T cells may be more predictive in patients with melanoma while CD8 effecter T cells </a:t>
            </a:r>
            <a:r>
              <a:rPr lang="en-US" b="0" i="0" u="none" strike="noStrike" dirty="0" err="1">
                <a:solidFill>
                  <a:srgbClr val="1B1B1B"/>
                </a:solidFill>
                <a:effectLst/>
                <a:latin typeface="Cambria" panose="02040503050406030204" pitchFamily="18" charset="0"/>
              </a:rPr>
              <a:t>maye</a:t>
            </a:r>
            <a:r>
              <a:rPr lang="en-US" b="0" i="0" u="none" strike="noStrike" dirty="0">
                <a:solidFill>
                  <a:srgbClr val="1B1B1B"/>
                </a:solidFill>
                <a:effectLst/>
                <a:latin typeface="Cambria" panose="02040503050406030204" pitchFamily="18" charset="0"/>
              </a:rPr>
              <a:t> be more associated with a lung cancer population)</a:t>
            </a:r>
          </a:p>
          <a:p>
            <a:endParaRPr lang="en-US" b="0" i="0" u="none" strike="noStrike" dirty="0">
              <a:solidFill>
                <a:srgbClr val="1B1B1B"/>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Presumably longitudinal results that are group specific come from effects on PD1+ cells that then affect these other subsets we are actually measuring…</a:t>
            </a:r>
          </a:p>
        </p:txBody>
      </p:sp>
      <p:sp>
        <p:nvSpPr>
          <p:cNvPr id="4" name="Slide Number Placeholder 3">
            <a:extLst>
              <a:ext uri="{FF2B5EF4-FFF2-40B4-BE49-F238E27FC236}">
                <a16:creationId xmlns:a16="http://schemas.microsoft.com/office/drawing/2014/main" id="{A8452565-3904-2871-E2F9-3E0981137E6C}"/>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933413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sym typeface="Wingdings" pitchFamily="2" charset="2"/>
              </a:rPr>
              <a:t>Highlight unique strength of our analyses is that we have AID cohort to compare </a:t>
            </a:r>
            <a:r>
              <a:rPr lang="en-US" sz="1200" b="1" dirty="0" err="1">
                <a:solidFill>
                  <a:srgbClr val="FF0000"/>
                </a:solidFill>
                <a:sym typeface="Wingdings" pitchFamily="2" charset="2"/>
              </a:rPr>
              <a:t>irAE</a:t>
            </a:r>
            <a:r>
              <a:rPr lang="en-US" sz="1200" b="1" dirty="0">
                <a:solidFill>
                  <a:srgbClr val="FF0000"/>
                </a:solidFill>
                <a:sym typeface="Wingdings" pitchFamily="2" charset="2"/>
              </a:rPr>
              <a:t> group to!</a:t>
            </a:r>
            <a:endParaRPr lang="en-US" dirty="0"/>
          </a:p>
          <a:p>
            <a:endParaRPr lang="en-US" dirty="0"/>
          </a:p>
          <a:p>
            <a:r>
              <a:rPr lang="en-US" dirty="0"/>
              <a:t>IMPACD: instead of % of parent data, look at each cell and ask if it’s +/- for different markers, also taking into account hierarchical nature of immune cell subsets, </a:t>
            </a:r>
            <a:r>
              <a:rPr lang="en-US" dirty="0" err="1"/>
              <a:t>permutative</a:t>
            </a:r>
            <a:r>
              <a:rPr lang="en-US" dirty="0"/>
              <a:t>/modifier analysis iterating over multiple depths into that tree</a:t>
            </a:r>
          </a:p>
          <a:p>
            <a:endParaRPr lang="en-US" dirty="0"/>
          </a:p>
          <a:p>
            <a:r>
              <a:rPr lang="en-US" dirty="0"/>
              <a:t>Alice W. working on single-param gates to send my way</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193160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E72C-9F15-AD07-30AC-4DCD7A586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5AA4A-0ACB-5255-6999-CE7B88179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B98AE-DF15-E845-1521-AA532AC00AC6}"/>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39ADF20C-A4E8-F0A2-66C7-32CFD5C5345F}"/>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385610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1CF56-713B-0CE6-E9A9-02B4A77E1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65545-DFBF-1453-B89C-27C04330F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92238-646B-5179-8C0F-DD1A691F78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607A0F7B-BD00-2575-CC59-2157A1FE4A11}"/>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209396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4074-E191-30B5-E965-50DB35531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28ED5-3B1E-5D62-6699-532E3EED5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36D94-F8C1-CA22-FA3F-C0F92838B1D3}"/>
              </a:ext>
            </a:extLst>
          </p:cNvPr>
          <p:cNvSpPr>
            <a:spLocks noGrp="1"/>
          </p:cNvSpPr>
          <p:nvPr>
            <p:ph type="body" idx="1"/>
          </p:nvPr>
        </p:nvSpPr>
        <p:spPr/>
        <p:txBody>
          <a:bodyPr/>
          <a:lstStyle/>
          <a:p>
            <a:r>
              <a:rPr lang="en-US" dirty="0">
                <a:solidFill>
                  <a:srgbClr val="FF0000"/>
                </a:solidFill>
                <a:effectLst/>
                <a:latin typeface="Arial" panose="020B0604020202020204" pitchFamily="34" charset="0"/>
              </a:rPr>
              <a:t>Biomarkers associated with </a:t>
            </a:r>
            <a:r>
              <a:rPr lang="en-US" dirty="0" err="1">
                <a:solidFill>
                  <a:srgbClr val="FF0000"/>
                </a:solidFill>
                <a:effectLst/>
                <a:latin typeface="Arial" panose="020B0604020202020204" pitchFamily="34" charset="0"/>
              </a:rPr>
              <a:t>irAE</a:t>
            </a:r>
            <a:r>
              <a:rPr lang="en-US" dirty="0">
                <a:solidFill>
                  <a:srgbClr val="FF0000"/>
                </a:solidFill>
                <a:effectLst/>
                <a:latin typeface="Arial" panose="020B0604020202020204" pitchFamily="34" charset="0"/>
              </a:rPr>
              <a:t> have also been described, including IL-17 levels, gene expression signatures and levels of eosinophils, but hard to predict specifically from pre-therapy data</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p:txBody>
      </p:sp>
      <p:sp>
        <p:nvSpPr>
          <p:cNvPr id="4" name="Slide Number Placeholder 3">
            <a:extLst>
              <a:ext uri="{FF2B5EF4-FFF2-40B4-BE49-F238E27FC236}">
                <a16:creationId xmlns:a16="http://schemas.microsoft.com/office/drawing/2014/main" id="{89FE4C15-21F2-2BD0-D2B8-923A4EEAAF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102837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74B4-2674-C451-B957-A8FDD79DC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0579-EA07-AB2D-44B7-8E67AE9F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FB182-26C1-B8CD-95B7-B5F5CAFB3EA8}"/>
              </a:ext>
            </a:extLst>
          </p:cNvPr>
          <p:cNvSpPr>
            <a:spLocks noGrp="1"/>
          </p:cNvSpPr>
          <p:nvPr>
            <p:ph type="body" idx="1"/>
          </p:nvPr>
        </p:nvSpPr>
        <p:spPr/>
        <p:txBody>
          <a:bodyPr/>
          <a:lstStyle/>
          <a:p>
            <a:r>
              <a:rPr lang="en-US" b="1" dirty="0">
                <a:solidFill>
                  <a:srgbClr val="CCCCCC"/>
                </a:solidFill>
                <a:effectLst/>
                <a:latin typeface="Menlo" panose="020B0609030804020204" pitchFamily="49" charset="0"/>
              </a:rPr>
              <a:t>This may be unexpected… expected SCM to be associated with pathogenic autoimmunity</a:t>
            </a:r>
            <a:endParaRPr lang="en-US"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73D0A1F-AC37-B2C0-1705-1A416C629DE1}"/>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359940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DFF8-A9FA-5A10-C666-BFB06DB66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73424-8602-8D73-8B51-152F9D35C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55058-07BA-EAA2-65C0-FA60B8ED35A6}"/>
              </a:ext>
            </a:extLst>
          </p:cNvPr>
          <p:cNvSpPr>
            <a:spLocks noGrp="1"/>
          </p:cNvSpPr>
          <p:nvPr>
            <p:ph type="body" idx="1"/>
          </p:nvPr>
        </p:nvSpPr>
        <p:spPr/>
        <p:txBody>
          <a:bodyPr/>
          <a:lstStyle/>
          <a:p>
            <a:pPr marL="514350" indent="-514350">
              <a:buFont typeface="+mj-lt"/>
              <a:buAutoNum type="arabicPeriod"/>
            </a:pPr>
            <a:r>
              <a:rPr lang="en-US" dirty="0"/>
              <a:t>Remove PD1</a:t>
            </a:r>
            <a:r>
              <a:rPr lang="en-US" baseline="30000" dirty="0"/>
              <a:t>+</a:t>
            </a:r>
            <a:r>
              <a:rPr lang="en-US" dirty="0"/>
              <a:t> subsets</a:t>
            </a:r>
          </a:p>
          <a:p>
            <a:pPr marL="514350" indent="-514350">
              <a:buFont typeface="+mj-lt"/>
              <a:buAutoNum type="arabicPeriod"/>
            </a:pPr>
            <a:r>
              <a:rPr lang="en-US" dirty="0"/>
              <a:t>Find centroids of autoimmune and baseline cancer data (for </a:t>
            </a:r>
            <a:r>
              <a:rPr lang="en-US" dirty="0" err="1"/>
              <a:t>irAE</a:t>
            </a:r>
            <a:r>
              <a:rPr lang="en-US" dirty="0"/>
              <a:t>/no </a:t>
            </a:r>
            <a:r>
              <a:rPr lang="en-US" dirty="0" err="1"/>
              <a:t>irAE</a:t>
            </a:r>
            <a:r>
              <a:rPr lang="en-US" dirty="0"/>
              <a:t> groups) in original high dimensional space</a:t>
            </a:r>
          </a:p>
          <a:p>
            <a:pPr marL="514350" indent="-514350">
              <a:buFont typeface="+mj-lt"/>
              <a:buAutoNum type="arabicPeriod"/>
            </a:pPr>
            <a:r>
              <a:rPr lang="en-US" dirty="0"/>
              <a:t>Define lines from baseline cancer centroids (</a:t>
            </a:r>
            <a:r>
              <a:rPr lang="en-US" dirty="0" err="1"/>
              <a:t>irAE</a:t>
            </a:r>
            <a:r>
              <a:rPr lang="en-US" dirty="0"/>
              <a:t>/no </a:t>
            </a:r>
            <a:r>
              <a:rPr lang="en-US" dirty="0" err="1"/>
              <a:t>irAE</a:t>
            </a:r>
            <a:r>
              <a:rPr lang="en-US" dirty="0"/>
              <a:t> ones) to/through autoimmune centroid</a:t>
            </a:r>
          </a:p>
          <a:p>
            <a:pPr marL="514350" indent="-514350">
              <a:buFont typeface="+mj-lt"/>
              <a:buAutoNum type="arabicPeriod"/>
            </a:pPr>
            <a:r>
              <a:rPr lang="en-US" dirty="0"/>
              <a:t>For each patient for each longitudinal sample, draw line from their baseline group centroid to that data point</a:t>
            </a:r>
          </a:p>
          <a:p>
            <a:pPr marL="514350" indent="-514350">
              <a:buFont typeface="+mj-lt"/>
              <a:buAutoNum type="arabicPeriod"/>
            </a:pPr>
            <a:r>
              <a:rPr lang="en-US" dirty="0"/>
              <a:t>Find component of those lines (step 4) in baseline-AID line (step 3), more positive meaning more in direction of AID immunotype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Longitudinal data, draw schedule: visits 2/3 after 1</a:t>
            </a:r>
            <a:r>
              <a:rPr lang="en-US" baseline="30000" dirty="0"/>
              <a:t>st</a:t>
            </a:r>
            <a:r>
              <a:rPr lang="en-US" dirty="0"/>
              <a:t>/2</a:t>
            </a:r>
            <a:r>
              <a:rPr lang="en-US" baseline="30000" dirty="0"/>
              <a:t>nd</a:t>
            </a:r>
            <a:r>
              <a:rPr lang="en-US" dirty="0"/>
              <a:t> infusion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doing projection of vector from cancer baseline centroid to longitudinal point, projection of that onto vector from centroid of baseline cancer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19309550-7E64-41EC-9B73-8692548F067B}"/>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362746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319E-A759-FE17-0D70-0B01CB659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F6E4-24E2-2D6A-92C0-BD6E37B51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B869-BD93-FC9B-751F-01521F7B0E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THIS IS NOT SIGNIFICANT, BUT MAY BE INTERESTING NONTHELESS?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Note that remember from cohort metadata plot most </a:t>
            </a:r>
            <a:r>
              <a:rPr lang="en-US" b="1" dirty="0" err="1">
                <a:solidFill>
                  <a:srgbClr val="CCCCCC"/>
                </a:solidFill>
                <a:effectLst/>
                <a:latin typeface="Menlo" panose="020B0609030804020204" pitchFamily="49" charset="0"/>
              </a:rPr>
              <a:t>irAEs</a:t>
            </a:r>
            <a:r>
              <a:rPr lang="en-US" b="1" dirty="0">
                <a:solidFill>
                  <a:srgbClr val="CCCCCC"/>
                </a:solidFill>
                <a:effectLst/>
                <a:latin typeface="Menlo" panose="020B0609030804020204" pitchFamily="49" charset="0"/>
              </a:rPr>
              <a:t> arise within 1-2 months, so that’s within early timing here where we see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CCCCC"/>
                </a:solidFill>
                <a:effectLst/>
                <a:latin typeface="Menlo" panose="020B0609030804020204" pitchFamily="49" charset="0"/>
              </a:rPr>
              <a:t>And the fact that you can see returning to baseline in the late timepoint data makes sense I think</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positive means closer to AID centroid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Hard to say but would be important/nice to know at what projection value they’ve “passed” the AID centroid… which may or may not be biologically interesting…</a:t>
            </a:r>
          </a:p>
        </p:txBody>
      </p:sp>
      <p:sp>
        <p:nvSpPr>
          <p:cNvPr id="4" name="Slide Number Placeholder 3">
            <a:extLst>
              <a:ext uri="{FF2B5EF4-FFF2-40B4-BE49-F238E27FC236}">
                <a16:creationId xmlns:a16="http://schemas.microsoft.com/office/drawing/2014/main" id="{CBB8ED53-CEF9-14CD-716C-DB49009AEF02}"/>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65911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They’re (usually) transient autoimmune-like inflammatory pathologies</a:t>
            </a:r>
            <a:endParaRPr lang="en-US" b="1"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However, ICIs also release self-specific T cells to destroy self-targets (breach of self-tolerance), resulting in </a:t>
            </a: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autoimmune-like inflammatory pathologies (more transient, faster kinetics than autoimmune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are heterogeneous (organ-target), and have sometimes been associated with favorable response to ICI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rial" panose="020B0604020202020204" pitchFamily="34" charset="0"/>
              </a:rPr>
              <a:t>individuals with preexisting autoimmune disease flare when treated with ICI</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08C9-54B2-73D3-E39C-0D740D168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C8830-AD6B-77D2-7BEF-761329BFE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5E9F-F23B-1A9B-2A6F-9E81B42A37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Arial" panose="020B0604020202020204" pitchFamily="34" charset="0"/>
              </a:rPr>
              <a:t>irAEs</a:t>
            </a:r>
            <a:r>
              <a:rPr lang="en-US" dirty="0">
                <a:solidFill>
                  <a:srgbClr val="000000"/>
                </a:solidFill>
                <a:effectLst/>
                <a:latin typeface="Arial" panose="020B0604020202020204" pitchFamily="34" charset="0"/>
              </a:rPr>
              <a:t> affect quality of life AND can necessitate discontinuation of ICI which prevents full benefit of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r>
              <a:rPr lang="en-US" dirty="0">
                <a:solidFill>
                  <a:srgbClr val="FF0000"/>
                </a:solidFill>
              </a:rPr>
              <a:t>Make sure to explain differences in 2 x-axis values, i.e. 1</a:t>
            </a:r>
            <a:r>
              <a:rPr lang="en-US" baseline="30000" dirty="0">
                <a:solidFill>
                  <a:srgbClr val="FF0000"/>
                </a:solidFill>
              </a:rPr>
              <a:t>st</a:t>
            </a:r>
            <a:r>
              <a:rPr lang="en-US" dirty="0">
                <a:solidFill>
                  <a:srgbClr val="FF0000"/>
                </a:solidFill>
              </a:rPr>
              <a:t> is any </a:t>
            </a:r>
            <a:r>
              <a:rPr lang="en-US" dirty="0" err="1">
                <a:solidFill>
                  <a:srgbClr val="FF0000"/>
                </a:solidFill>
              </a:rPr>
              <a:t>irAE</a:t>
            </a:r>
            <a:r>
              <a:rPr lang="en-US" dirty="0">
                <a:solidFill>
                  <a:srgbClr val="FF0000"/>
                </a:solidFill>
              </a:rPr>
              <a:t> could be just like itching</a:t>
            </a: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apple-system"/>
              </a:rPr>
              <a:t>Event rate was calculated for 132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75,988) and 43 (</a:t>
            </a:r>
            <a:r>
              <a:rPr lang="en-US" b="0" i="1" u="none" strike="noStrike" dirty="0">
                <a:solidFill>
                  <a:srgbClr val="222222"/>
                </a:solidFill>
                <a:effectLst/>
                <a:latin typeface="-apple-system"/>
              </a:rPr>
              <a:t>n</a:t>
            </a:r>
            <a:r>
              <a:rPr lang="en-US" b="0" i="0" u="none" strike="noStrike" dirty="0">
                <a:solidFill>
                  <a:srgbClr val="222222"/>
                </a:solidFill>
                <a:effectLst/>
                <a:latin typeface="-apple-system"/>
              </a:rPr>
              <a:t> = 25,607) studies that reported either general and high grade </a:t>
            </a:r>
            <a:r>
              <a:rPr lang="en-US" b="0" i="0" u="none" strike="noStrike" dirty="0" err="1">
                <a:solidFill>
                  <a:srgbClr val="222222"/>
                </a:solidFill>
                <a:effectLst/>
                <a:latin typeface="-apple-system"/>
              </a:rPr>
              <a:t>irAE</a:t>
            </a:r>
            <a:r>
              <a:rPr lang="en-US" b="0" i="0" u="none" strike="noStrike" dirty="0">
                <a:solidFill>
                  <a:srgbClr val="222222"/>
                </a:solidFill>
                <a:effectLst/>
                <a:latin typeface="-apple-system"/>
              </a:rPr>
              <a:t> occurrence, respectively</a:t>
            </a:r>
            <a:endParaRPr lang="en-US" b="0" i="0" u="none" strike="noStrike" dirty="0">
              <a:solidFill>
                <a:srgbClr val="212121"/>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59A1E4E8-0D0A-75A0-EB64-88CB0C945777}"/>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7092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t>Shared antigens between tumor and self </a:t>
            </a:r>
            <a:r>
              <a:rPr lang="en-US" sz="1200" dirty="0">
                <a:sym typeface="Wingdings" pitchFamily="2" charset="2"/>
              </a:rPr>
              <a:t> cross-reactivity</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Some tissues directly express immune checkpoint ligands (</a:t>
            </a:r>
            <a:r>
              <a:rPr lang="en-US" sz="1200" dirty="0" err="1">
                <a:sym typeface="Wingdings" pitchFamily="2" charset="2"/>
              </a:rPr>
              <a:t>moreso</a:t>
            </a:r>
            <a:r>
              <a:rPr lang="en-US" sz="1200" dirty="0">
                <a:sym typeface="Wingdings" pitchFamily="2" charset="2"/>
              </a:rPr>
              <a:t> for pituitary expression of CTLA-4)</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Activated T cells can release inflammatory mediators that can damage normal tissues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a:sym typeface="Wingdings" pitchFamily="2" charset="2"/>
              </a:rPr>
              <a:t>Autoantibody production associated with </a:t>
            </a:r>
            <a:r>
              <a:rPr lang="en-US" sz="1200" dirty="0" err="1">
                <a:sym typeface="Wingdings" pitchFamily="2" charset="2"/>
              </a:rPr>
              <a:t>irAE</a:t>
            </a:r>
            <a:r>
              <a:rPr lang="en-US" sz="1200" dirty="0">
                <a:sym typeface="Wingdings" pitchFamily="2" charset="2"/>
              </a:rPr>
              <a:t> risk (autoantibodies present ~50% of time for </a:t>
            </a:r>
            <a:r>
              <a:rPr lang="en-US" sz="1200" dirty="0" err="1">
                <a:sym typeface="Wingdings" pitchFamily="2" charset="2"/>
              </a:rPr>
              <a:t>irAEs</a:t>
            </a:r>
            <a:r>
              <a:rPr lang="en-US" sz="1200"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sym typeface="Wingdings" pitchFamily="2" charset="2"/>
              </a:rPr>
              <a:t>ICIs can induce more diverse T/B cell repertoires as well as promote their activation/proliferation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ym typeface="Wingdings" pitchFamily="2" charset="2"/>
              </a:rPr>
              <a:t>T cells absolutely implicated in </a:t>
            </a:r>
            <a:r>
              <a:rPr lang="en-US" sz="1200" b="1" dirty="0" err="1">
                <a:sym typeface="Wingdings" pitchFamily="2" charset="2"/>
              </a:rPr>
              <a:t>irAE</a:t>
            </a:r>
            <a:r>
              <a:rPr lang="en-US" sz="1200" b="1" dirty="0">
                <a:sym typeface="Wingdings" pitchFamily="2" charset="2"/>
              </a:rPr>
              <a:t> development (clonal expansions of CD8s prior to severe </a:t>
            </a:r>
            <a:r>
              <a:rPr lang="en-US" sz="1200" b="1" dirty="0" err="1">
                <a:sym typeface="Wingdings" pitchFamily="2" charset="2"/>
              </a:rPr>
              <a:t>irAEs</a:t>
            </a:r>
            <a:r>
              <a:rPr lang="en-US" sz="1200" b="1" dirty="0">
                <a:sym typeface="Wingdings" pitchFamily="2" charset="2"/>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000000"/>
                </a:solidFill>
                <a:effectLst/>
                <a:latin typeface="Arial" panose="020B0604020202020204" pitchFamily="34" charset="0"/>
                <a:sym typeface="Wingdings" pitchFamily="2" charset="2"/>
              </a:rPr>
              <a:t>Premise: </a:t>
            </a:r>
            <a:r>
              <a:rPr lang="en-US" sz="1200" dirty="0">
                <a:solidFill>
                  <a:srgbClr val="000000"/>
                </a:solidFill>
                <a:effectLst/>
                <a:latin typeface="Arial" panose="020B0604020202020204" pitchFamily="34" charset="0"/>
              </a:rPr>
              <a:t>T cell responses to tumor and autoantigens are predictive of response to ICI therapy and/or </a:t>
            </a:r>
            <a:r>
              <a:rPr lang="en-US" sz="1200" dirty="0" err="1">
                <a:solidFill>
                  <a:srgbClr val="000000"/>
                </a:solidFill>
                <a:effectLst/>
                <a:latin typeface="Arial" panose="020B0604020202020204" pitchFamily="34" charset="0"/>
              </a:rPr>
              <a:t>irAE</a:t>
            </a:r>
            <a:r>
              <a:rPr lang="en-US" sz="1200" dirty="0">
                <a:solidFill>
                  <a:srgbClr val="000000"/>
                </a:solidFill>
                <a:effectLst/>
                <a:latin typeface="Arial" panose="020B0604020202020204" pitchFamily="34" charset="0"/>
              </a:rPr>
              <a:t>, supported by 1) published studies showing that ICI therapy targets T cells and 2) emerging evidence that ICI therapy reverses T cell exhaustion</a:t>
            </a:r>
            <a:endParaRPr lang="en-US" sz="1200" b="1" dirty="0">
              <a:sym typeface="Wingdings" pitchFamily="2" charset="2"/>
            </a:endParaRP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startAt="6"/>
              <a:tabLst/>
              <a:defRPr/>
            </a:pPr>
            <a:r>
              <a:rPr lang="en-US" sz="1200" dirty="0"/>
              <a:t>Certain microbiome species can shift immune response to pro/anti-inflammatory to induce/resist </a:t>
            </a:r>
            <a:r>
              <a:rPr lang="en-US" sz="1200" dirty="0" err="1"/>
              <a:t>irAEs</a:t>
            </a:r>
            <a:endParaRPr lang="en-US" sz="1200" dirty="0"/>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84493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6B55-DF95-80CA-1D3E-AF081505B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A7D2-EAAF-D445-AB69-6138F80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C7068-3249-7A51-9B61-A335465E8CD9}"/>
              </a:ext>
            </a:extLst>
          </p:cNvPr>
          <p:cNvSpPr>
            <a:spLocks noGrp="1"/>
          </p:cNvSpPr>
          <p:nvPr>
            <p:ph type="body" idx="1"/>
          </p:nvPr>
        </p:nvSpPr>
        <p:spPr/>
        <p:txBody>
          <a:bodyPr/>
          <a:lstStyle/>
          <a:p>
            <a:pPr marL="514350" indent="-514350">
              <a:buFont typeface="+mj-lt"/>
              <a:buAutoNum type="arabicPeriod"/>
            </a:pPr>
            <a:r>
              <a:rPr lang="en-US" b="1" dirty="0">
                <a:solidFill>
                  <a:srgbClr val="FF0000"/>
                </a:solidFill>
              </a:rPr>
              <a:t>Some observational studies have reported an association between </a:t>
            </a:r>
            <a:r>
              <a:rPr lang="en-US" b="1" dirty="0" err="1">
                <a:solidFill>
                  <a:srgbClr val="FF0000"/>
                </a:solidFill>
              </a:rPr>
              <a:t>irAE</a:t>
            </a:r>
            <a:r>
              <a:rPr lang="en-US" b="1" dirty="0">
                <a:solidFill>
                  <a:srgbClr val="FF0000"/>
                </a:solidFill>
              </a:rPr>
              <a:t> development and OR, BUT this hasn’t been asked extensively in randomized clinical trials (gold standard), and when it has been asked association has looked weak</a:t>
            </a:r>
          </a:p>
          <a:p>
            <a:pPr marL="514350" indent="-514350">
              <a:buFont typeface="+mj-lt"/>
              <a:buAutoNum type="arabicPeriod"/>
            </a:pPr>
            <a:r>
              <a:rPr lang="en-US" b="1" dirty="0">
                <a:solidFill>
                  <a:srgbClr val="FF0000"/>
                </a:solidFill>
              </a:rPr>
              <a:t>THERE REMAINS A NEED for cellular/molecular markers for BOTH </a:t>
            </a:r>
            <a:r>
              <a:rPr lang="en-US" b="1" dirty="0" err="1">
                <a:solidFill>
                  <a:srgbClr val="FF0000"/>
                </a:solidFill>
              </a:rPr>
              <a:t>irAE</a:t>
            </a:r>
            <a:r>
              <a:rPr lang="en-US" b="1" dirty="0">
                <a:solidFill>
                  <a:srgbClr val="FF0000"/>
                </a:solidFill>
              </a:rPr>
              <a:t> development and response to ICI</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a:solidFill>
                  <a:srgbClr val="FF0000"/>
                </a:solidFill>
              </a:rPr>
              <a:t>Goal of course is to keep OR while minimizing </a:t>
            </a:r>
            <a:r>
              <a:rPr lang="en-US" dirty="0" err="1">
                <a:solidFill>
                  <a:srgbClr val="FF0000"/>
                </a:solidFill>
              </a:rPr>
              <a:t>irAEs</a:t>
            </a:r>
            <a:r>
              <a:rPr lang="en-US" dirty="0">
                <a:solidFill>
                  <a:srgbClr val="FF0000"/>
                </a:solidFill>
              </a:rPr>
              <a:t>, but that could be difficult given possible correlation/association, want to distinguish between the two…</a:t>
            </a: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would make sense with unleashing of previously restrained T cells… and possible shared antigens between tumor and self</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sz="1200" b="1" dirty="0"/>
              <a:t>Association may be more supported in cases of PD1-blockade not for CTLA-4 blockade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a:p>
            <a:r>
              <a:rPr lang="en-US" sz="1200" dirty="0"/>
              <a:t>Literature supporting association:</a:t>
            </a:r>
          </a:p>
          <a:p>
            <a:r>
              <a:rPr lang="en-US" sz="1200" dirty="0"/>
              <a:t>Zhou et al. </a:t>
            </a:r>
            <a:r>
              <a:rPr lang="en-US" sz="1200" i="1" dirty="0"/>
              <a:t>BMC Medicine</a:t>
            </a:r>
            <a:r>
              <a:rPr lang="en-US" sz="1200" dirty="0"/>
              <a:t> (2020), for anti-PD-1 monotherapy</a:t>
            </a:r>
          </a:p>
          <a:p>
            <a:r>
              <a:rPr lang="en-US" sz="1200" dirty="0"/>
              <a:t>Cook et al. </a:t>
            </a:r>
            <a:r>
              <a:rPr lang="en-US" sz="1200" i="1" dirty="0"/>
              <a:t>JAMA </a:t>
            </a:r>
            <a:r>
              <a:rPr lang="en-US" sz="1200" i="1" dirty="0" err="1"/>
              <a:t>Netw</a:t>
            </a:r>
            <a:r>
              <a:rPr lang="en-US" sz="1200" i="1" dirty="0"/>
              <a:t> Open</a:t>
            </a:r>
            <a:r>
              <a:rPr lang="en-US" sz="1200" dirty="0"/>
              <a:t> (2024)</a:t>
            </a:r>
          </a:p>
          <a:p>
            <a:r>
              <a:rPr lang="en-US" sz="1200" dirty="0"/>
              <a:t>Foster et al. </a:t>
            </a:r>
            <a:r>
              <a:rPr lang="en-US" sz="1200" i="1" dirty="0"/>
              <a:t>Cancer</a:t>
            </a:r>
            <a:r>
              <a:rPr lang="en-US" sz="1200" dirty="0"/>
              <a:t> (2021)</a:t>
            </a:r>
          </a:p>
          <a:p>
            <a:r>
              <a:rPr lang="en-US" sz="1200" dirty="0" err="1"/>
              <a:t>Hsiehchen</a:t>
            </a:r>
            <a:r>
              <a:rPr lang="en-US" sz="1200" dirty="0"/>
              <a:t> et al. </a:t>
            </a:r>
            <a:r>
              <a:rPr lang="en-US" sz="1200" i="1" dirty="0" err="1"/>
              <a:t>Oncoimmunology</a:t>
            </a:r>
            <a:r>
              <a:rPr lang="en-US" sz="1200" dirty="0"/>
              <a:t> (2022), more so for late-onset </a:t>
            </a:r>
            <a:r>
              <a:rPr lang="en-US" sz="1200" dirty="0" err="1"/>
              <a:t>irAEs</a:t>
            </a:r>
            <a:endParaRPr lang="en-US" sz="1200" dirty="0"/>
          </a:p>
          <a:p>
            <a:r>
              <a:rPr lang="en-US" sz="1200" dirty="0"/>
              <a:t>Ye et al. </a:t>
            </a:r>
            <a:r>
              <a:rPr lang="en-US" sz="1200" i="1" dirty="0"/>
              <a:t>Br J Cancer</a:t>
            </a:r>
            <a:r>
              <a:rPr lang="en-US" sz="1200" dirty="0"/>
              <a:t> (2021)</a:t>
            </a:r>
          </a:p>
          <a:p>
            <a:r>
              <a:rPr lang="en-US" sz="1200" b="0" i="0" u="none" strike="noStrike" dirty="0">
                <a:solidFill>
                  <a:srgbClr val="1B1B1B"/>
                </a:solidFill>
                <a:effectLst/>
              </a:rPr>
              <a:t>Watson et al. </a:t>
            </a:r>
            <a:r>
              <a:rPr lang="en-US" sz="1200" b="0" i="1" u="none" strike="noStrike" dirty="0">
                <a:solidFill>
                  <a:srgbClr val="1B1B1B"/>
                </a:solidFill>
                <a:effectLst/>
              </a:rPr>
              <a:t>JAMA </a:t>
            </a:r>
            <a:r>
              <a:rPr lang="en-US" sz="1200" b="0" i="1" u="none" strike="noStrike" dirty="0" err="1">
                <a:solidFill>
                  <a:srgbClr val="1B1B1B"/>
                </a:solidFill>
                <a:effectLst/>
              </a:rPr>
              <a:t>Netw</a:t>
            </a:r>
            <a:r>
              <a:rPr lang="en-US" sz="1200" b="0" i="1" u="none" strike="noStrike" dirty="0">
                <a:solidFill>
                  <a:srgbClr val="1B1B1B"/>
                </a:solidFill>
                <a:effectLst/>
              </a:rPr>
              <a:t> Open</a:t>
            </a:r>
            <a:r>
              <a:rPr lang="en-US" sz="1200" dirty="0">
                <a:solidFill>
                  <a:srgbClr val="1B1B1B"/>
                </a:solidFill>
              </a:rPr>
              <a:t> (</a:t>
            </a:r>
            <a:r>
              <a:rPr lang="en-US" sz="1200" b="0" i="0" u="none" strike="noStrike" dirty="0">
                <a:solidFill>
                  <a:srgbClr val="1B1B1B"/>
                </a:solidFill>
                <a:effectLst/>
              </a:rPr>
              <a:t>2022)</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US" sz="1200" b="1" dirty="0"/>
          </a:p>
        </p:txBody>
      </p:sp>
      <p:sp>
        <p:nvSpPr>
          <p:cNvPr id="4" name="Slide Number Placeholder 3">
            <a:extLst>
              <a:ext uri="{FF2B5EF4-FFF2-40B4-BE49-F238E27FC236}">
                <a16:creationId xmlns:a16="http://schemas.microsoft.com/office/drawing/2014/main" id="{F0E7E131-CB73-02F9-0383-E17762AAD99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65863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Literature has exploded since we started collecting samples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heterogeneity amongst </a:t>
            </a:r>
            <a:r>
              <a:rPr lang="en-US" sz="1200" dirty="0" err="1"/>
              <a:t>irAE</a:t>
            </a:r>
            <a:r>
              <a:rPr lang="en-US" sz="1200" dirty="0"/>
              <a:t> organs likely complicates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69CD6"/>
                </a:solidFill>
                <a:effectLst/>
                <a:latin typeface="Menlo" panose="020B0609030804020204" pitchFamily="49" charset="0"/>
              </a:rPr>
              <a:t>T cell characteristics associated with toxicity to immune checkpoint blockade in patients with melanoma</a:t>
            </a:r>
            <a:r>
              <a:rPr lang="en-US" sz="1200" b="0" dirty="0">
                <a:solidFill>
                  <a:srgbClr val="CCCCCC"/>
                </a:solidFill>
                <a:effectLst/>
                <a:latin typeface="Menlo" panose="020B0609030804020204" pitchFamily="49" charset="0"/>
              </a:rPr>
              <a:t>: BASELINE </a:t>
            </a:r>
            <a:r>
              <a:rPr lang="en-US" sz="1200" b="0" dirty="0">
                <a:solidFill>
                  <a:srgbClr val="569CD6"/>
                </a:solidFill>
                <a:effectLst/>
                <a:latin typeface="Menlo" panose="020B0609030804020204" pitchFamily="49" charset="0"/>
              </a:rPr>
              <a:t>activated CD4 effector memory T abundance and TCR diversity associated with </a:t>
            </a:r>
            <a:r>
              <a:rPr lang="en-US" sz="1200" b="0" dirty="0" err="1">
                <a:solidFill>
                  <a:srgbClr val="569CD6"/>
                </a:solidFill>
                <a:effectLst/>
                <a:latin typeface="Menlo" panose="020B0609030804020204" pitchFamily="49" charset="0"/>
              </a:rPr>
              <a:t>irAE</a:t>
            </a: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Different subsets maybe are </a:t>
            </a:r>
            <a:r>
              <a:rPr lang="en-US" b="1" dirty="0" err="1">
                <a:solidFill>
                  <a:srgbClr val="FF0000"/>
                </a:solidFill>
              </a:rPr>
              <a:t>irAE</a:t>
            </a:r>
            <a:r>
              <a:rPr lang="en-US" b="1" dirty="0">
                <a:solidFill>
                  <a:srgbClr val="FF0000"/>
                </a:solidFill>
              </a:rPr>
              <a:t>-type-specific due to different immune microenvironments of different organs</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2088060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3F4-E30F-B659-1361-9C30E41A5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44EA-63ED-CA64-7F56-17B30D6F2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2D9F8-8AE4-6D22-73D1-F0DD14C66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THERE REMAINS A NEED for cellular/molecular markers for BOTH </a:t>
            </a:r>
            <a:r>
              <a:rPr lang="en-US" sz="1800" b="1" dirty="0" err="1">
                <a:solidFill>
                  <a:srgbClr val="FF0000"/>
                </a:solidFill>
              </a:rPr>
              <a:t>irAE</a:t>
            </a:r>
            <a:r>
              <a:rPr lang="en-US" sz="1800" b="1" dirty="0">
                <a:solidFill>
                  <a:srgbClr val="FF0000"/>
                </a:solidFill>
              </a:rPr>
              <a:t> development and response to ICI (given unclear association)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Predicting who may be more likely to develop </a:t>
            </a:r>
            <a:r>
              <a:rPr lang="en-US" sz="1800" b="1" dirty="0" err="1">
                <a:solidFill>
                  <a:srgbClr val="FF0000"/>
                </a:solidFill>
              </a:rPr>
              <a:t>irAEs</a:t>
            </a:r>
            <a:r>
              <a:rPr lang="en-US" sz="1800" b="1" dirty="0">
                <a:solidFill>
                  <a:srgbClr val="FF0000"/>
                </a:solidFill>
              </a:rPr>
              <a:t> would be beneficial to increase monitoring in this patients, stratify use of healthcare resources for more at-risk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sym typeface="Wingdings" pitchFamily="2" charset="2"/>
              </a:rPr>
              <a:t>Highlight unique strength of our analyses is that we have AID cohort to compare </a:t>
            </a:r>
            <a:r>
              <a:rPr lang="en-US" sz="3600" b="1" dirty="0" err="1">
                <a:solidFill>
                  <a:srgbClr val="FF0000"/>
                </a:solidFill>
                <a:sym typeface="Wingdings" pitchFamily="2" charset="2"/>
              </a:rPr>
              <a:t>irAE</a:t>
            </a:r>
            <a:r>
              <a:rPr lang="en-US" sz="3600" b="1" dirty="0">
                <a:solidFill>
                  <a:srgbClr val="FF0000"/>
                </a:solidFill>
                <a:sym typeface="Wingdings" pitchFamily="2" charset="2"/>
              </a:rPr>
              <a:t> group to!</a:t>
            </a: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heterogeneity amongst </a:t>
            </a:r>
            <a:r>
              <a:rPr lang="en-US" sz="1800" dirty="0" err="1"/>
              <a:t>irAE</a:t>
            </a:r>
            <a:r>
              <a:rPr lang="en-US" sz="1800" dirty="0"/>
              <a:t> organs likely complicates prediction</a:t>
            </a:r>
            <a:endParaRPr lang="en-US" sz="1800" b="0" i="0" u="none" strike="noStrike" dirty="0">
              <a:solidFill>
                <a:srgbClr val="222222"/>
              </a:solidFill>
              <a:effectLst/>
              <a:latin typeface="-apple-system"/>
            </a:endParaRPr>
          </a:p>
        </p:txBody>
      </p:sp>
      <p:sp>
        <p:nvSpPr>
          <p:cNvPr id="4" name="Slide Number Placeholder 3">
            <a:extLst>
              <a:ext uri="{FF2B5EF4-FFF2-40B4-BE49-F238E27FC236}">
                <a16:creationId xmlns:a16="http://schemas.microsoft.com/office/drawing/2014/main" id="{5B3FB552-3662-45B1-0F51-9504E90AA43B}"/>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405336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rmal Text">
    <p:spTree>
      <p:nvGrpSpPr>
        <p:cNvPr id="1" name=""/>
        <p:cNvGrpSpPr/>
        <p:nvPr/>
      </p:nvGrpSpPr>
      <p:grpSpPr>
        <a:xfrm>
          <a:off x="0" y="0"/>
          <a:ext cx="0" cy="0"/>
          <a:chOff x="0" y="0"/>
          <a:chExt cx="0" cy="0"/>
        </a:xfrm>
      </p:grpSpPr>
      <p:sp>
        <p:nvSpPr>
          <p:cNvPr id="5" name="Regular Text"/>
          <p:cNvSpPr>
            <a:spLocks noGrp="1"/>
          </p:cNvSpPr>
          <p:nvPr>
            <p:ph type="body" sz="quarter" idx="10" hasCustomPrompt="1"/>
          </p:nvPr>
        </p:nvSpPr>
        <p:spPr>
          <a:xfrm>
            <a:off x="419100" y="1295400"/>
            <a:ext cx="11358372" cy="4520184"/>
          </a:xfrm>
          <a:prstGeom prst="rect">
            <a:avLst/>
          </a:prstGeom>
        </p:spPr>
        <p:txBody>
          <a:bodyPr/>
          <a:lstStyle>
            <a:lvl1pPr marL="0" indent="0">
              <a:buClr>
                <a:schemeClr val="tx2"/>
              </a:buClr>
              <a:buNone/>
              <a:defRPr baseline="0"/>
            </a:lvl1pPr>
            <a:lvl2pPr marL="284163" indent="0">
              <a:buClr>
                <a:schemeClr val="tx2"/>
              </a:buClr>
              <a:buNone/>
              <a:defRPr/>
            </a:lvl2pPr>
            <a:lvl3pPr marL="576263" indent="0">
              <a:buClr>
                <a:schemeClr val="tx2"/>
              </a:buClr>
              <a:buNone/>
              <a:defRPr/>
            </a:lvl3pPr>
            <a:lvl4pPr marL="917575" indent="0">
              <a:buClr>
                <a:schemeClr val="tx2"/>
              </a:buClr>
              <a:buNone/>
              <a:defRPr/>
            </a:lvl4pPr>
            <a:lvl5pPr marL="1198563" indent="0">
              <a:buClr>
                <a:schemeClr val="tx2"/>
              </a:buClr>
              <a:buNone/>
              <a:defRPr/>
            </a:lvl5pPr>
          </a:lstStyle>
          <a:p>
            <a:pPr lvl="0"/>
            <a:r>
              <a:rPr lang="en-US" dirty="0"/>
              <a:t>Replace with normal text</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65164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12/17/24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12/17/24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D2977-B302-D67B-3D00-5BFE6BFBA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118E9-36BE-F2DC-A39D-639A0CE8E80C}"/>
              </a:ext>
            </a:extLst>
          </p:cNvPr>
          <p:cNvSpPr>
            <a:spLocks noGrp="1"/>
          </p:cNvSpPr>
          <p:nvPr>
            <p:ph type="ctrTitle"/>
          </p:nvPr>
        </p:nvSpPr>
        <p:spPr>
          <a:xfrm>
            <a:off x="1524000" y="1505137"/>
            <a:ext cx="9144000" cy="2387600"/>
          </a:xfrm>
        </p:spPr>
        <p:txBody>
          <a:bodyPr>
            <a:normAutofit/>
          </a:bodyPr>
          <a:lstStyle/>
          <a:p>
            <a:r>
              <a:rPr lang="en-US" sz="4400" dirty="0"/>
              <a:t>Immune cell subsets associated with immune-related adverse events during checkpoint inhibitor therapy</a:t>
            </a:r>
          </a:p>
        </p:txBody>
      </p:sp>
      <p:sp>
        <p:nvSpPr>
          <p:cNvPr id="3" name="Subtitle 2">
            <a:extLst>
              <a:ext uri="{FF2B5EF4-FFF2-40B4-BE49-F238E27FC236}">
                <a16:creationId xmlns:a16="http://schemas.microsoft.com/office/drawing/2014/main" id="{0D8A45E1-3F72-2259-E94F-5E71850B36F9}"/>
              </a:ext>
            </a:extLst>
          </p:cNvPr>
          <p:cNvSpPr>
            <a:spLocks noGrp="1"/>
          </p:cNvSpPr>
          <p:nvPr>
            <p:ph type="subTitle" idx="1"/>
          </p:nvPr>
        </p:nvSpPr>
        <p:spPr>
          <a:xfrm>
            <a:off x="1524000" y="3984812"/>
            <a:ext cx="9144000" cy="1655762"/>
          </a:xfrm>
        </p:spPr>
        <p:txBody>
          <a:bodyPr/>
          <a:lstStyle/>
          <a:p>
            <a:r>
              <a:rPr lang="en-US" dirty="0"/>
              <a:t>12-19-2024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572696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9A39-3909-FF14-1D48-F1B55510A1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AD2EC1-5CF1-3232-70F2-655697E2FD42}"/>
              </a:ext>
            </a:extLst>
          </p:cNvPr>
          <p:cNvPicPr>
            <a:picLocks noChangeAspect="1"/>
          </p:cNvPicPr>
          <p:nvPr/>
        </p:nvPicPr>
        <p:blipFill>
          <a:blip r:embed="rId3"/>
          <a:stretch>
            <a:fillRect/>
          </a:stretch>
        </p:blipFill>
        <p:spPr>
          <a:xfrm>
            <a:off x="5722733" y="561108"/>
            <a:ext cx="5666303" cy="6004792"/>
          </a:xfrm>
          <a:prstGeom prst="rect">
            <a:avLst/>
          </a:prstGeom>
        </p:spPr>
      </p:pic>
      <p:sp>
        <p:nvSpPr>
          <p:cNvPr id="2" name="Title 1">
            <a:extLst>
              <a:ext uri="{FF2B5EF4-FFF2-40B4-BE49-F238E27FC236}">
                <a16:creationId xmlns:a16="http://schemas.microsoft.com/office/drawing/2014/main" id="{E6D47CE7-435B-7A19-39DE-25749C183662}"/>
              </a:ext>
            </a:extLst>
          </p:cNvPr>
          <p:cNvSpPr>
            <a:spLocks noGrp="1"/>
          </p:cNvSpPr>
          <p:nvPr>
            <p:ph type="title"/>
          </p:nvPr>
        </p:nvSpPr>
        <p:spPr>
          <a:xfrm>
            <a:off x="838201" y="593725"/>
            <a:ext cx="5706978" cy="1620085"/>
          </a:xfrm>
        </p:spPr>
        <p:txBody>
          <a:bodyPr>
            <a:normAutofit/>
          </a:bodyPr>
          <a:lstStyle/>
          <a:p>
            <a:r>
              <a:rPr lang="en-US" dirty="0"/>
              <a:t>BRI ICI cohort</a:t>
            </a:r>
          </a:p>
        </p:txBody>
      </p:sp>
      <p:sp>
        <p:nvSpPr>
          <p:cNvPr id="5" name="Content Placeholder 2">
            <a:extLst>
              <a:ext uri="{FF2B5EF4-FFF2-40B4-BE49-F238E27FC236}">
                <a16:creationId xmlns:a16="http://schemas.microsoft.com/office/drawing/2014/main" id="{818D561E-6802-F994-6AEC-6F52A5BE0D53}"/>
              </a:ext>
            </a:extLst>
          </p:cNvPr>
          <p:cNvSpPr>
            <a:spLocks noGrp="1"/>
          </p:cNvSpPr>
          <p:nvPr>
            <p:ph idx="1"/>
          </p:nvPr>
        </p:nvSpPr>
        <p:spPr>
          <a:xfrm>
            <a:off x="838199" y="1919289"/>
            <a:ext cx="5110909" cy="4623402"/>
          </a:xfrm>
        </p:spPr>
        <p:txBody>
          <a:bodyPr>
            <a:normAutofit/>
          </a:bodyPr>
          <a:lstStyle/>
          <a:p>
            <a:r>
              <a:rPr lang="en-US" dirty="0"/>
              <a:t>mostly lung/urinary tract primary cancers</a:t>
            </a:r>
          </a:p>
          <a:p>
            <a:r>
              <a:rPr lang="en-US" dirty="0"/>
              <a:t>almost exclusively treated with anti PD-1</a:t>
            </a:r>
          </a:p>
          <a:p>
            <a:r>
              <a:rPr lang="en-US" dirty="0"/>
              <a:t>skin, thyroid </a:t>
            </a:r>
            <a:r>
              <a:rPr lang="en-US" dirty="0" err="1"/>
              <a:t>irAEs</a:t>
            </a:r>
            <a:r>
              <a:rPr lang="en-US" dirty="0"/>
              <a:t> well-represented</a:t>
            </a:r>
          </a:p>
          <a:p>
            <a:r>
              <a:rPr lang="en-US" dirty="0"/>
              <a:t>most </a:t>
            </a:r>
            <a:r>
              <a:rPr lang="en-US" dirty="0" err="1"/>
              <a:t>irAEs</a:t>
            </a:r>
            <a:r>
              <a:rPr lang="en-US" dirty="0"/>
              <a:t> are not severe</a:t>
            </a:r>
          </a:p>
          <a:p>
            <a:r>
              <a:rPr lang="en-US" dirty="0"/>
              <a:t>most </a:t>
            </a:r>
            <a:r>
              <a:rPr lang="en-US" dirty="0" err="1"/>
              <a:t>irAEs</a:t>
            </a:r>
            <a:r>
              <a:rPr lang="en-US" dirty="0"/>
              <a:t> arise within 1-2 months</a:t>
            </a:r>
          </a:p>
        </p:txBody>
      </p:sp>
      <p:sp>
        <p:nvSpPr>
          <p:cNvPr id="4" name="TextBox 3">
            <a:extLst>
              <a:ext uri="{FF2B5EF4-FFF2-40B4-BE49-F238E27FC236}">
                <a16:creationId xmlns:a16="http://schemas.microsoft.com/office/drawing/2014/main" id="{D765271E-5C53-9EF9-C112-D9E3A498C956}"/>
              </a:ext>
            </a:extLst>
          </p:cNvPr>
          <p:cNvSpPr txBox="1"/>
          <p:nvPr/>
        </p:nvSpPr>
        <p:spPr>
          <a:xfrm>
            <a:off x="3299551" y="6206959"/>
            <a:ext cx="3847335" cy="369332"/>
          </a:xfrm>
          <a:prstGeom prst="rect">
            <a:avLst/>
          </a:prstGeom>
          <a:noFill/>
        </p:spPr>
        <p:txBody>
          <a:bodyPr wrap="none" rtlCol="0">
            <a:spAutoFit/>
          </a:bodyPr>
          <a:lstStyle/>
          <a:p>
            <a:r>
              <a:rPr lang="en-US" dirty="0"/>
              <a:t>Clinical teams at VM, SCCA, U. of Texas</a:t>
            </a:r>
          </a:p>
        </p:txBody>
      </p:sp>
      <p:sp>
        <p:nvSpPr>
          <p:cNvPr id="7" name="TextBox 6">
            <a:extLst>
              <a:ext uri="{FF2B5EF4-FFF2-40B4-BE49-F238E27FC236}">
                <a16:creationId xmlns:a16="http://schemas.microsoft.com/office/drawing/2014/main" id="{6E594602-2C72-ED26-1770-F8EEF63D3FF7}"/>
              </a:ext>
            </a:extLst>
          </p:cNvPr>
          <p:cNvSpPr txBox="1"/>
          <p:nvPr/>
        </p:nvSpPr>
        <p:spPr>
          <a:xfrm>
            <a:off x="7689273" y="284081"/>
            <a:ext cx="788999" cy="369332"/>
          </a:xfrm>
          <a:prstGeom prst="rect">
            <a:avLst/>
          </a:prstGeom>
          <a:noFill/>
        </p:spPr>
        <p:txBody>
          <a:bodyPr wrap="none" rtlCol="0">
            <a:spAutoFit/>
          </a:bodyPr>
          <a:lstStyle/>
          <a:p>
            <a:r>
              <a:rPr lang="en-US" dirty="0">
                <a:solidFill>
                  <a:srgbClr val="FF6C66"/>
                </a:solidFill>
              </a:rPr>
              <a:t>n = 19</a:t>
            </a:r>
          </a:p>
        </p:txBody>
      </p:sp>
      <p:sp>
        <p:nvSpPr>
          <p:cNvPr id="8" name="TextBox 7">
            <a:extLst>
              <a:ext uri="{FF2B5EF4-FFF2-40B4-BE49-F238E27FC236}">
                <a16:creationId xmlns:a16="http://schemas.microsoft.com/office/drawing/2014/main" id="{0F4E73EF-C987-D024-DFE5-BCEF09D9E087}"/>
              </a:ext>
            </a:extLst>
          </p:cNvPr>
          <p:cNvSpPr txBox="1"/>
          <p:nvPr/>
        </p:nvSpPr>
        <p:spPr>
          <a:xfrm>
            <a:off x="8752378" y="284081"/>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21351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293BD-422B-E1FD-5B52-EBA6F034EA9D}"/>
              </a:ext>
            </a:extLst>
          </p:cNvPr>
          <p:cNvSpPr>
            <a:spLocks noGrp="1"/>
          </p:cNvSpPr>
          <p:nvPr>
            <p:ph type="title"/>
          </p:nvPr>
        </p:nvSpPr>
        <p:spPr/>
        <p:txBody>
          <a:bodyPr>
            <a:normAutofit/>
          </a:bodyPr>
          <a:lstStyle/>
          <a:p>
            <a:r>
              <a:rPr lang="en-US" sz="3600" dirty="0"/>
              <a:t>Patient draw schedule</a:t>
            </a:r>
          </a:p>
        </p:txBody>
      </p:sp>
      <p:grpSp>
        <p:nvGrpSpPr>
          <p:cNvPr id="20" name="Group 19">
            <a:extLst>
              <a:ext uri="{FF2B5EF4-FFF2-40B4-BE49-F238E27FC236}">
                <a16:creationId xmlns:a16="http://schemas.microsoft.com/office/drawing/2014/main" id="{F5315459-99B9-9098-B9C5-A381A13BA0C0}"/>
              </a:ext>
            </a:extLst>
          </p:cNvPr>
          <p:cNvGrpSpPr/>
          <p:nvPr/>
        </p:nvGrpSpPr>
        <p:grpSpPr>
          <a:xfrm>
            <a:off x="996191" y="1861789"/>
            <a:ext cx="9764770" cy="3703453"/>
            <a:chOff x="996191" y="1861789"/>
            <a:chExt cx="9764770" cy="3703453"/>
          </a:xfrm>
        </p:grpSpPr>
        <p:pic>
          <p:nvPicPr>
            <p:cNvPr id="7" name="Picture 6">
              <a:extLst>
                <a:ext uri="{FF2B5EF4-FFF2-40B4-BE49-F238E27FC236}">
                  <a16:creationId xmlns:a16="http://schemas.microsoft.com/office/drawing/2014/main" id="{FF48AE85-FFA6-76C6-76BB-49641522D7F8}"/>
                </a:ext>
              </a:extLst>
            </p:cNvPr>
            <p:cNvPicPr>
              <a:picLocks noChangeAspect="1"/>
            </p:cNvPicPr>
            <p:nvPr/>
          </p:nvPicPr>
          <p:blipFill rotWithShape="1">
            <a:blip r:embed="rId2"/>
            <a:srcRect b="62357"/>
            <a:stretch/>
          </p:blipFill>
          <p:spPr>
            <a:xfrm>
              <a:off x="996191" y="2287693"/>
              <a:ext cx="9764770" cy="1820333"/>
            </a:xfrm>
            <a:prstGeom prst="rect">
              <a:avLst/>
            </a:prstGeom>
          </p:spPr>
        </p:pic>
        <p:sp>
          <p:nvSpPr>
            <p:cNvPr id="8" name="TextBox 7">
              <a:extLst>
                <a:ext uri="{FF2B5EF4-FFF2-40B4-BE49-F238E27FC236}">
                  <a16:creationId xmlns:a16="http://schemas.microsoft.com/office/drawing/2014/main" id="{ECA2F086-ABDC-1DBC-1A30-F91DA89DAC2A}"/>
                </a:ext>
              </a:extLst>
            </p:cNvPr>
            <p:cNvSpPr txBox="1"/>
            <p:nvPr/>
          </p:nvSpPr>
          <p:spPr>
            <a:xfrm>
              <a:off x="4330940" y="1886111"/>
              <a:ext cx="3095271" cy="369332"/>
            </a:xfrm>
            <a:prstGeom prst="rect">
              <a:avLst/>
            </a:prstGeom>
            <a:noFill/>
          </p:spPr>
          <p:txBody>
            <a:bodyPr wrap="none" rtlCol="0">
              <a:spAutoFit/>
            </a:bodyPr>
            <a:lstStyle/>
            <a:p>
              <a:r>
                <a:rPr lang="en-US" b="1" dirty="0"/>
                <a:t>Draw Schedule of NCI Subjects</a:t>
              </a:r>
            </a:p>
          </p:txBody>
        </p:sp>
        <p:sp>
          <p:nvSpPr>
            <p:cNvPr id="9" name="Rectangle 8">
              <a:extLst>
                <a:ext uri="{FF2B5EF4-FFF2-40B4-BE49-F238E27FC236}">
                  <a16:creationId xmlns:a16="http://schemas.microsoft.com/office/drawing/2014/main" id="{F1F56993-8282-33FD-25E0-F9E32D8EE166}"/>
                </a:ext>
              </a:extLst>
            </p:cNvPr>
            <p:cNvSpPr/>
            <p:nvPr/>
          </p:nvSpPr>
          <p:spPr>
            <a:xfrm>
              <a:off x="3476752" y="2246377"/>
              <a:ext cx="3550854" cy="2020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273681-590E-1D5B-B887-F727C67D72F4}"/>
                </a:ext>
              </a:extLst>
            </p:cNvPr>
            <p:cNvSpPr txBox="1"/>
            <p:nvPr/>
          </p:nvSpPr>
          <p:spPr>
            <a:xfrm>
              <a:off x="3525720" y="4322650"/>
              <a:ext cx="805220" cy="369332"/>
            </a:xfrm>
            <a:prstGeom prst="rect">
              <a:avLst/>
            </a:prstGeom>
            <a:noFill/>
          </p:spPr>
          <p:txBody>
            <a:bodyPr wrap="none" rtlCol="0">
              <a:spAutoFit/>
            </a:bodyPr>
            <a:lstStyle/>
            <a:p>
              <a:r>
                <a:rPr lang="en-US" dirty="0"/>
                <a:t>Pre-ICI</a:t>
              </a:r>
            </a:p>
          </p:txBody>
        </p:sp>
        <p:sp>
          <p:nvSpPr>
            <p:cNvPr id="11" name="TextBox 10">
              <a:extLst>
                <a:ext uri="{FF2B5EF4-FFF2-40B4-BE49-F238E27FC236}">
                  <a16:creationId xmlns:a16="http://schemas.microsoft.com/office/drawing/2014/main" id="{68E87DD5-FE9D-4FDA-DDA0-F8A3CC51C85A}"/>
                </a:ext>
              </a:extLst>
            </p:cNvPr>
            <p:cNvSpPr txBox="1"/>
            <p:nvPr/>
          </p:nvSpPr>
          <p:spPr>
            <a:xfrm>
              <a:off x="4648174" y="4315537"/>
              <a:ext cx="1230401" cy="369332"/>
            </a:xfrm>
            <a:prstGeom prst="rect">
              <a:avLst/>
            </a:prstGeom>
            <a:noFill/>
          </p:spPr>
          <p:txBody>
            <a:bodyPr wrap="none" rtlCol="0">
              <a:spAutoFit/>
            </a:bodyPr>
            <a:lstStyle/>
            <a:p>
              <a:r>
                <a:rPr lang="en-US" dirty="0"/>
                <a:t>After 1</a:t>
              </a:r>
              <a:r>
                <a:rPr lang="en-US" baseline="30000" dirty="0"/>
                <a:t>st</a:t>
              </a:r>
              <a:r>
                <a:rPr lang="en-US" dirty="0"/>
                <a:t> ICI</a:t>
              </a:r>
            </a:p>
          </p:txBody>
        </p:sp>
        <p:sp>
          <p:nvSpPr>
            <p:cNvPr id="12" name="TextBox 11">
              <a:extLst>
                <a:ext uri="{FF2B5EF4-FFF2-40B4-BE49-F238E27FC236}">
                  <a16:creationId xmlns:a16="http://schemas.microsoft.com/office/drawing/2014/main" id="{6E8DDB1C-D1C8-A9F8-1611-CA4F8916D801}"/>
                </a:ext>
              </a:extLst>
            </p:cNvPr>
            <p:cNvSpPr txBox="1"/>
            <p:nvPr/>
          </p:nvSpPr>
          <p:spPr>
            <a:xfrm>
              <a:off x="5815284" y="4322650"/>
              <a:ext cx="1280222" cy="369332"/>
            </a:xfrm>
            <a:prstGeom prst="rect">
              <a:avLst/>
            </a:prstGeom>
            <a:noFill/>
          </p:spPr>
          <p:txBody>
            <a:bodyPr wrap="none" rtlCol="0">
              <a:spAutoFit/>
            </a:bodyPr>
            <a:lstStyle/>
            <a:p>
              <a:r>
                <a:rPr lang="en-US" dirty="0"/>
                <a:t>After 2</a:t>
              </a:r>
              <a:r>
                <a:rPr lang="en-US" baseline="30000" dirty="0"/>
                <a:t>nd</a:t>
              </a:r>
              <a:r>
                <a:rPr lang="en-US" dirty="0"/>
                <a:t> ICI</a:t>
              </a:r>
            </a:p>
          </p:txBody>
        </p:sp>
        <p:sp>
          <p:nvSpPr>
            <p:cNvPr id="13" name="TextBox 12">
              <a:extLst>
                <a:ext uri="{FF2B5EF4-FFF2-40B4-BE49-F238E27FC236}">
                  <a16:creationId xmlns:a16="http://schemas.microsoft.com/office/drawing/2014/main" id="{0144A4D3-015E-2306-C4AE-A47561C356DD}"/>
                </a:ext>
              </a:extLst>
            </p:cNvPr>
            <p:cNvSpPr txBox="1"/>
            <p:nvPr/>
          </p:nvSpPr>
          <p:spPr>
            <a:xfrm>
              <a:off x="7095506" y="4320693"/>
              <a:ext cx="1071127" cy="369332"/>
            </a:xfrm>
            <a:prstGeom prst="rect">
              <a:avLst/>
            </a:prstGeom>
            <a:noFill/>
          </p:spPr>
          <p:txBody>
            <a:bodyPr wrap="none" rtlCol="0">
              <a:spAutoFit/>
            </a:bodyPr>
            <a:lstStyle/>
            <a:p>
              <a:r>
                <a:rPr lang="en-US" dirty="0"/>
                <a:t>Near </a:t>
              </a:r>
              <a:r>
                <a:rPr lang="en-US" dirty="0" err="1"/>
                <a:t>irAE</a:t>
              </a:r>
              <a:endParaRPr lang="en-US" dirty="0"/>
            </a:p>
          </p:txBody>
        </p:sp>
        <p:sp>
          <p:nvSpPr>
            <p:cNvPr id="14" name="TextBox 13">
              <a:extLst>
                <a:ext uri="{FF2B5EF4-FFF2-40B4-BE49-F238E27FC236}">
                  <a16:creationId xmlns:a16="http://schemas.microsoft.com/office/drawing/2014/main" id="{A3A629DF-6C8D-D790-8767-4E4515AD80ED}"/>
                </a:ext>
              </a:extLst>
            </p:cNvPr>
            <p:cNvSpPr txBox="1"/>
            <p:nvPr/>
          </p:nvSpPr>
          <p:spPr>
            <a:xfrm>
              <a:off x="8156391" y="4322650"/>
              <a:ext cx="1509388" cy="369332"/>
            </a:xfrm>
            <a:prstGeom prst="rect">
              <a:avLst/>
            </a:prstGeom>
            <a:noFill/>
          </p:spPr>
          <p:txBody>
            <a:bodyPr wrap="none" rtlCol="0">
              <a:spAutoFit/>
            </a:bodyPr>
            <a:lstStyle/>
            <a:p>
              <a:r>
                <a:rPr lang="en-US" dirty="0" err="1"/>
                <a:t>irAE</a:t>
              </a:r>
              <a:r>
                <a:rPr lang="en-US" dirty="0"/>
                <a:t> follow-up</a:t>
              </a:r>
            </a:p>
          </p:txBody>
        </p:sp>
        <p:sp>
          <p:nvSpPr>
            <p:cNvPr id="2" name="Rectangle 1">
              <a:extLst>
                <a:ext uri="{FF2B5EF4-FFF2-40B4-BE49-F238E27FC236}">
                  <a16:creationId xmlns:a16="http://schemas.microsoft.com/office/drawing/2014/main" id="{A78D0103-400B-340D-EFBD-3C7AB3E21648}"/>
                </a:ext>
              </a:extLst>
            </p:cNvPr>
            <p:cNvSpPr/>
            <p:nvPr/>
          </p:nvSpPr>
          <p:spPr>
            <a:xfrm>
              <a:off x="7028655" y="2255443"/>
              <a:ext cx="2388190" cy="202082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D63E4-B838-DD63-1121-3C149BC54F08}"/>
                </a:ext>
              </a:extLst>
            </p:cNvPr>
            <p:cNvSpPr/>
            <p:nvPr/>
          </p:nvSpPr>
          <p:spPr>
            <a:xfrm>
              <a:off x="9421761" y="2255443"/>
              <a:ext cx="1174955" cy="202082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70894674-B2F5-320C-130B-6FE25E664CF9}"/>
                </a:ext>
              </a:extLst>
            </p:cNvPr>
            <p:cNvSpPr/>
            <p:nvPr/>
          </p:nvSpPr>
          <p:spPr>
            <a:xfrm rot="5400000">
              <a:off x="5038755" y="3195117"/>
              <a:ext cx="367854" cy="349186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918B91E6-16BB-C0DF-85BD-02E94BF0559E}"/>
                </a:ext>
              </a:extLst>
            </p:cNvPr>
            <p:cNvSpPr/>
            <p:nvPr/>
          </p:nvSpPr>
          <p:spPr>
            <a:xfrm rot="5400000">
              <a:off x="8038299" y="3734783"/>
              <a:ext cx="367854" cy="238923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1DB0B912-556A-C554-41FE-4E8A23D46C75}"/>
                </a:ext>
              </a:extLst>
            </p:cNvPr>
            <p:cNvSpPr/>
            <p:nvPr/>
          </p:nvSpPr>
          <p:spPr>
            <a:xfrm rot="5400000">
              <a:off x="9879390" y="4353570"/>
              <a:ext cx="367854" cy="117495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E2F99CA-B7F3-FD3F-805D-8A6F16A0478E}"/>
                </a:ext>
              </a:extLst>
            </p:cNvPr>
            <p:cNvSpPr txBox="1"/>
            <p:nvPr/>
          </p:nvSpPr>
          <p:spPr>
            <a:xfrm>
              <a:off x="4605462" y="5149297"/>
              <a:ext cx="1234440" cy="369332"/>
            </a:xfrm>
            <a:prstGeom prst="rect">
              <a:avLst/>
            </a:prstGeom>
            <a:noFill/>
          </p:spPr>
          <p:txBody>
            <a:bodyPr wrap="none" rtlCol="0">
              <a:spAutoFit/>
            </a:bodyPr>
            <a:lstStyle/>
            <a:p>
              <a:r>
                <a:rPr lang="en-US" dirty="0"/>
                <a:t>Core draws</a:t>
              </a:r>
            </a:p>
          </p:txBody>
        </p:sp>
        <p:sp>
          <p:nvSpPr>
            <p:cNvPr id="17" name="TextBox 16">
              <a:extLst>
                <a:ext uri="{FF2B5EF4-FFF2-40B4-BE49-F238E27FC236}">
                  <a16:creationId xmlns:a16="http://schemas.microsoft.com/office/drawing/2014/main" id="{9B9A6AF4-46E8-4C3D-82B2-F5AC1CD7366D}"/>
                </a:ext>
              </a:extLst>
            </p:cNvPr>
            <p:cNvSpPr txBox="1"/>
            <p:nvPr/>
          </p:nvSpPr>
          <p:spPr>
            <a:xfrm>
              <a:off x="7426211" y="5149297"/>
              <a:ext cx="1702838" cy="369332"/>
            </a:xfrm>
            <a:prstGeom prst="rect">
              <a:avLst/>
            </a:prstGeom>
            <a:noFill/>
          </p:spPr>
          <p:txBody>
            <a:bodyPr wrap="none" rtlCol="0">
              <a:spAutoFit/>
            </a:bodyPr>
            <a:lstStyle/>
            <a:p>
              <a:r>
                <a:rPr lang="en-US" dirty="0" err="1"/>
                <a:t>irAE</a:t>
              </a:r>
              <a:r>
                <a:rPr lang="en-US" dirty="0"/>
                <a:t> extra draws</a:t>
              </a:r>
            </a:p>
          </p:txBody>
        </p:sp>
        <p:sp>
          <p:nvSpPr>
            <p:cNvPr id="18" name="TextBox 17">
              <a:extLst>
                <a:ext uri="{FF2B5EF4-FFF2-40B4-BE49-F238E27FC236}">
                  <a16:creationId xmlns:a16="http://schemas.microsoft.com/office/drawing/2014/main" id="{91B97B5E-C7B6-5CE6-5E86-4B91973C236A}"/>
                </a:ext>
              </a:extLst>
            </p:cNvPr>
            <p:cNvSpPr txBox="1"/>
            <p:nvPr/>
          </p:nvSpPr>
          <p:spPr>
            <a:xfrm>
              <a:off x="9416845" y="5195910"/>
              <a:ext cx="1064779" cy="369332"/>
            </a:xfrm>
            <a:prstGeom prst="rect">
              <a:avLst/>
            </a:prstGeom>
            <a:noFill/>
          </p:spPr>
          <p:txBody>
            <a:bodyPr wrap="none" rtlCol="0">
              <a:spAutoFit/>
            </a:bodyPr>
            <a:lstStyle/>
            <a:p>
              <a:r>
                <a:rPr lang="en-US" dirty="0"/>
                <a:t>End draw</a:t>
              </a:r>
            </a:p>
          </p:txBody>
        </p:sp>
        <p:sp>
          <p:nvSpPr>
            <p:cNvPr id="19" name="Rectangle 18">
              <a:extLst>
                <a:ext uri="{FF2B5EF4-FFF2-40B4-BE49-F238E27FC236}">
                  <a16:creationId xmlns:a16="http://schemas.microsoft.com/office/drawing/2014/main" id="{C8DE8DB9-3BF9-4761-3AB3-3C042CDF58A3}"/>
                </a:ext>
              </a:extLst>
            </p:cNvPr>
            <p:cNvSpPr/>
            <p:nvPr/>
          </p:nvSpPr>
          <p:spPr>
            <a:xfrm>
              <a:off x="4135582" y="1861789"/>
              <a:ext cx="3495487" cy="3433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7049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FEC5-7CE1-0D0F-676A-F44E6A0A4A8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E4109C1-89BD-6958-9A1F-D75056A9FF43}"/>
              </a:ext>
            </a:extLst>
          </p:cNvPr>
          <p:cNvGrpSpPr/>
          <p:nvPr/>
        </p:nvGrpSpPr>
        <p:grpSpPr>
          <a:xfrm>
            <a:off x="3033700" y="669899"/>
            <a:ext cx="8407451" cy="5736220"/>
            <a:chOff x="3033700" y="669899"/>
            <a:chExt cx="8407451" cy="5736220"/>
          </a:xfrm>
        </p:grpSpPr>
        <p:pic>
          <p:nvPicPr>
            <p:cNvPr id="3" name="Picture 2">
              <a:extLst>
                <a:ext uri="{FF2B5EF4-FFF2-40B4-BE49-F238E27FC236}">
                  <a16:creationId xmlns:a16="http://schemas.microsoft.com/office/drawing/2014/main" id="{E8DE3A82-2A49-8238-A091-F15444F1E827}"/>
                </a:ext>
              </a:extLst>
            </p:cNvPr>
            <p:cNvPicPr>
              <a:picLocks noChangeAspect="1"/>
            </p:cNvPicPr>
            <p:nvPr/>
          </p:nvPicPr>
          <p:blipFill>
            <a:blip r:embed="rId3"/>
            <a:stretch>
              <a:fillRect/>
            </a:stretch>
          </p:blipFill>
          <p:spPr>
            <a:xfrm>
              <a:off x="4430024" y="1799183"/>
              <a:ext cx="7011127" cy="4606936"/>
            </a:xfrm>
            <a:prstGeom prst="rect">
              <a:avLst/>
            </a:prstGeom>
          </p:spPr>
        </p:pic>
        <p:sp>
          <p:nvSpPr>
            <p:cNvPr id="4" name="Rectangle 3">
              <a:extLst>
                <a:ext uri="{FF2B5EF4-FFF2-40B4-BE49-F238E27FC236}">
                  <a16:creationId xmlns:a16="http://schemas.microsoft.com/office/drawing/2014/main" id="{0679C93E-F11D-6807-B4B2-05119E89B9A9}"/>
                </a:ext>
              </a:extLst>
            </p:cNvPr>
            <p:cNvSpPr/>
            <p:nvPr/>
          </p:nvSpPr>
          <p:spPr>
            <a:xfrm>
              <a:off x="3033700" y="669899"/>
              <a:ext cx="4424665" cy="25311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45EC32D-208B-3BB2-A63B-7C3D964A1F15}"/>
                </a:ext>
              </a:extLst>
            </p:cNvPr>
            <p:cNvSpPr/>
            <p:nvPr/>
          </p:nvSpPr>
          <p:spPr>
            <a:xfrm>
              <a:off x="3033700" y="4256381"/>
              <a:ext cx="2792648" cy="16123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E2F29D-ECC7-D334-10BE-BC0F7C771FBC}"/>
                </a:ext>
              </a:extLst>
            </p:cNvPr>
            <p:cNvSpPr/>
            <p:nvPr/>
          </p:nvSpPr>
          <p:spPr>
            <a:xfrm>
              <a:off x="6949895" y="4572024"/>
              <a:ext cx="765461" cy="3979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E093E7-CE22-1E92-7624-7EC603F34890}"/>
                </a:ext>
              </a:extLst>
            </p:cNvPr>
            <p:cNvSpPr/>
            <p:nvPr/>
          </p:nvSpPr>
          <p:spPr>
            <a:xfrm>
              <a:off x="6658185" y="4631323"/>
              <a:ext cx="765461" cy="1468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DAD6490-AC82-4BA3-7592-AE9CD8BE0E91}"/>
              </a:ext>
            </a:extLst>
          </p:cNvPr>
          <p:cNvSpPr>
            <a:spLocks noGrp="1"/>
          </p:cNvSpPr>
          <p:nvPr>
            <p:ph type="title"/>
          </p:nvPr>
        </p:nvSpPr>
        <p:spPr>
          <a:xfrm>
            <a:off x="838200" y="593725"/>
            <a:ext cx="10602951" cy="1620085"/>
          </a:xfrm>
        </p:spPr>
        <p:txBody>
          <a:bodyPr>
            <a:normAutofit/>
          </a:bodyPr>
          <a:lstStyle/>
          <a:p>
            <a:r>
              <a:rPr lang="en-US" dirty="0"/>
              <a:t>Analyzing peripheral immune cell populations with mass cytometry</a:t>
            </a:r>
          </a:p>
        </p:txBody>
      </p:sp>
      <p:sp>
        <p:nvSpPr>
          <p:cNvPr id="5" name="Content Placeholder 2">
            <a:extLst>
              <a:ext uri="{FF2B5EF4-FFF2-40B4-BE49-F238E27FC236}">
                <a16:creationId xmlns:a16="http://schemas.microsoft.com/office/drawing/2014/main" id="{20E8CAEE-40D5-989B-8F05-2BCC95D4DDA8}"/>
              </a:ext>
            </a:extLst>
          </p:cNvPr>
          <p:cNvSpPr>
            <a:spLocks noGrp="1"/>
          </p:cNvSpPr>
          <p:nvPr>
            <p:ph idx="1"/>
          </p:nvPr>
        </p:nvSpPr>
        <p:spPr>
          <a:xfrm>
            <a:off x="838200" y="2287741"/>
            <a:ext cx="9922844" cy="4254950"/>
          </a:xfrm>
        </p:spPr>
        <p:txBody>
          <a:bodyPr>
            <a:normAutofit/>
          </a:bodyPr>
          <a:lstStyle/>
          <a:p>
            <a:r>
              <a:rPr lang="en-US" dirty="0"/>
              <a:t>Broad subsets (T, B, NK, monocytes…)</a:t>
            </a:r>
          </a:p>
          <a:p>
            <a:r>
              <a:rPr lang="en-US" dirty="0"/>
              <a:t>Memory subsets of T/B cells</a:t>
            </a:r>
          </a:p>
          <a:p>
            <a:r>
              <a:rPr lang="en-US" dirty="0"/>
              <a:t>Special CD4/CD8 subsets</a:t>
            </a:r>
          </a:p>
          <a:p>
            <a:r>
              <a:rPr lang="en-US" dirty="0"/>
              <a:t>PD1</a:t>
            </a:r>
            <a:r>
              <a:rPr lang="en-US" baseline="30000" dirty="0"/>
              <a:t>+</a:t>
            </a:r>
            <a:r>
              <a:rPr lang="en-US" dirty="0"/>
              <a:t> T/B/NK, PDL1</a:t>
            </a:r>
            <a:r>
              <a:rPr lang="en-US" baseline="30000" dirty="0"/>
              <a:t>+</a:t>
            </a:r>
            <a:r>
              <a:rPr lang="en-US" dirty="0"/>
              <a:t> monocytes</a:t>
            </a:r>
          </a:p>
        </p:txBody>
      </p:sp>
      <p:sp>
        <p:nvSpPr>
          <p:cNvPr id="12" name="TextBox 11">
            <a:extLst>
              <a:ext uri="{FF2B5EF4-FFF2-40B4-BE49-F238E27FC236}">
                <a16:creationId xmlns:a16="http://schemas.microsoft.com/office/drawing/2014/main" id="{DFFE5ACE-CCEB-25D1-BEB8-5C9B9DB20F7F}"/>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81736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2FCF-92F7-F59A-37B1-49D61E0E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8AEB2-F677-1DE0-C04D-9F1D4FE9D068}"/>
              </a:ext>
            </a:extLst>
          </p:cNvPr>
          <p:cNvSpPr>
            <a:spLocks noGrp="1"/>
          </p:cNvSpPr>
          <p:nvPr>
            <p:ph type="title"/>
          </p:nvPr>
        </p:nvSpPr>
        <p:spPr>
          <a:xfrm>
            <a:off x="838200" y="593725"/>
            <a:ext cx="10602951" cy="1620085"/>
          </a:xfrm>
        </p:spPr>
        <p:txBody>
          <a:bodyPr>
            <a:normAutofit/>
          </a:bodyPr>
          <a:lstStyle/>
          <a:p>
            <a:r>
              <a:rPr lang="en-US" dirty="0"/>
              <a:t>Gating 80 specific immune cell subsets</a:t>
            </a:r>
          </a:p>
        </p:txBody>
      </p:sp>
      <p:pic>
        <p:nvPicPr>
          <p:cNvPr id="16" name="Picture 15">
            <a:extLst>
              <a:ext uri="{FF2B5EF4-FFF2-40B4-BE49-F238E27FC236}">
                <a16:creationId xmlns:a16="http://schemas.microsoft.com/office/drawing/2014/main" id="{501C74DD-7237-6502-AB3E-40CB8D8C70E8}"/>
              </a:ext>
            </a:extLst>
          </p:cNvPr>
          <p:cNvPicPr>
            <a:picLocks noChangeAspect="1"/>
          </p:cNvPicPr>
          <p:nvPr/>
        </p:nvPicPr>
        <p:blipFill rotWithShape="1">
          <a:blip r:embed="rId3"/>
          <a:srcRect r="1120" b="40123"/>
          <a:stretch/>
        </p:blipFill>
        <p:spPr>
          <a:xfrm>
            <a:off x="1862411" y="1660887"/>
            <a:ext cx="8195990" cy="4371759"/>
          </a:xfrm>
          <a:prstGeom prst="rect">
            <a:avLst/>
          </a:prstGeom>
        </p:spPr>
      </p:pic>
      <p:sp>
        <p:nvSpPr>
          <p:cNvPr id="3" name="TextBox 2">
            <a:extLst>
              <a:ext uri="{FF2B5EF4-FFF2-40B4-BE49-F238E27FC236}">
                <a16:creationId xmlns:a16="http://schemas.microsoft.com/office/drawing/2014/main" id="{07C82326-FF67-D677-34CB-CA75131A8CF0}"/>
              </a:ext>
            </a:extLst>
          </p:cNvPr>
          <p:cNvSpPr txBox="1"/>
          <p:nvPr/>
        </p:nvSpPr>
        <p:spPr>
          <a:xfrm>
            <a:off x="4182736" y="6079609"/>
            <a:ext cx="1717137" cy="369332"/>
          </a:xfrm>
          <a:prstGeom prst="rect">
            <a:avLst/>
          </a:prstGeom>
          <a:noFill/>
        </p:spPr>
        <p:txBody>
          <a:bodyPr wrap="none" rtlCol="0">
            <a:spAutoFit/>
          </a:bodyPr>
          <a:lstStyle/>
          <a:p>
            <a:r>
              <a:rPr lang="en-US" dirty="0"/>
              <a:t>Alice </a:t>
            </a:r>
            <a:r>
              <a:rPr lang="en-US" dirty="0" err="1"/>
              <a:t>Wiedeman</a:t>
            </a:r>
            <a:endParaRPr lang="en-US" dirty="0"/>
          </a:p>
        </p:txBody>
      </p:sp>
    </p:spTree>
    <p:extLst>
      <p:ext uri="{BB962C8B-B14F-4D97-AF65-F5344CB8AC3E}">
        <p14:creationId xmlns:p14="http://schemas.microsoft.com/office/powerpoint/2010/main" val="224503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E1E51-E78A-32BD-4BED-1B93DA1C9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24966-0407-98A5-86D4-E7391C532EEE}"/>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F3A1A237-3C3F-ABBD-B789-3A4AE1D41D63}"/>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b="1" dirty="0"/>
              <a:t>Identify immune cell biomarkers that predict </a:t>
            </a:r>
            <a:r>
              <a:rPr lang="en-US" b="1"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409854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1AFB-B280-E90E-C6FB-6F16E1238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719C8-55A8-0371-1B5B-6B15D487B0FC}"/>
              </a:ext>
            </a:extLst>
          </p:cNvPr>
          <p:cNvSpPr>
            <a:spLocks noGrp="1"/>
          </p:cNvSpPr>
          <p:nvPr>
            <p:ph type="title"/>
          </p:nvPr>
        </p:nvSpPr>
        <p:spPr>
          <a:xfrm>
            <a:off x="838200" y="593725"/>
            <a:ext cx="10625487" cy="1620085"/>
          </a:xfrm>
        </p:spPr>
        <p:txBody>
          <a:bodyPr>
            <a:normAutofit/>
          </a:bodyPr>
          <a:lstStyle/>
          <a:p>
            <a:r>
              <a:rPr lang="en-US" dirty="0"/>
              <a:t>Processing gated data to make data more normally distributed</a:t>
            </a:r>
          </a:p>
        </p:txBody>
      </p:sp>
      <p:sp>
        <p:nvSpPr>
          <p:cNvPr id="14" name="Content Placeholder 2">
            <a:extLst>
              <a:ext uri="{FF2B5EF4-FFF2-40B4-BE49-F238E27FC236}">
                <a16:creationId xmlns:a16="http://schemas.microsoft.com/office/drawing/2014/main" id="{DA79BE06-D103-F653-55A9-39E7809FFF09}"/>
              </a:ext>
            </a:extLst>
          </p:cNvPr>
          <p:cNvSpPr>
            <a:spLocks noGrp="1"/>
          </p:cNvSpPr>
          <p:nvPr>
            <p:ph idx="1"/>
          </p:nvPr>
        </p:nvSpPr>
        <p:spPr>
          <a:xfrm>
            <a:off x="838200" y="1919288"/>
            <a:ext cx="4665836" cy="4847271"/>
          </a:xfrm>
        </p:spPr>
        <p:txBody>
          <a:bodyPr numCol="1">
            <a:normAutofit/>
          </a:bodyPr>
          <a:lstStyle/>
          <a:p>
            <a:pPr marL="514350" indent="-514350">
              <a:buFont typeface="+mj-lt"/>
              <a:buAutoNum type="arabicPeriod"/>
            </a:pPr>
            <a:r>
              <a:rPr lang="en-US" dirty="0"/>
              <a:t>Remove 9 subsets with high technical variation</a:t>
            </a:r>
          </a:p>
          <a:p>
            <a:pPr marL="514350" indent="-514350">
              <a:buFont typeface="+mj-lt"/>
              <a:buAutoNum type="arabicPeriod"/>
            </a:pPr>
            <a:r>
              <a:rPr lang="en-US" dirty="0"/>
              <a:t>Transform percent of parent data to be more normally distributed</a:t>
            </a:r>
          </a:p>
        </p:txBody>
      </p:sp>
      <p:pic>
        <p:nvPicPr>
          <p:cNvPr id="3" name="Picture 2">
            <a:extLst>
              <a:ext uri="{FF2B5EF4-FFF2-40B4-BE49-F238E27FC236}">
                <a16:creationId xmlns:a16="http://schemas.microsoft.com/office/drawing/2014/main" id="{78CFE2D4-167D-10FF-B508-ABE6777B294E}"/>
              </a:ext>
            </a:extLst>
          </p:cNvPr>
          <p:cNvPicPr>
            <a:picLocks noChangeAspect="1"/>
          </p:cNvPicPr>
          <p:nvPr/>
        </p:nvPicPr>
        <p:blipFill>
          <a:blip r:embed="rId3"/>
          <a:stretch>
            <a:fillRect/>
          </a:stretch>
        </p:blipFill>
        <p:spPr>
          <a:xfrm>
            <a:off x="5186920" y="1419641"/>
            <a:ext cx="4099320" cy="5083157"/>
          </a:xfrm>
          <a:prstGeom prst="rect">
            <a:avLst/>
          </a:prstGeom>
        </p:spPr>
      </p:pic>
    </p:spTree>
    <p:extLst>
      <p:ext uri="{BB962C8B-B14F-4D97-AF65-F5344CB8AC3E}">
        <p14:creationId xmlns:p14="http://schemas.microsoft.com/office/powerpoint/2010/main" val="195339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53326-08FE-C16C-C64D-66B17E57310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18D3A58-EEC5-0BAA-F4A7-50C4BF06EDCA}"/>
              </a:ext>
            </a:extLst>
          </p:cNvPr>
          <p:cNvSpPr txBox="1"/>
          <p:nvPr/>
        </p:nvSpPr>
        <p:spPr>
          <a:xfrm>
            <a:off x="5981495" y="1836382"/>
            <a:ext cx="2474203" cy="369332"/>
          </a:xfrm>
          <a:prstGeom prst="rect">
            <a:avLst/>
          </a:prstGeom>
          <a:noFill/>
        </p:spPr>
        <p:txBody>
          <a:bodyPr wrap="none" rtlCol="0">
            <a:spAutoFit/>
          </a:bodyPr>
          <a:lstStyle/>
          <a:p>
            <a:r>
              <a:rPr lang="en-US" dirty="0"/>
              <a:t>Pre-regressing out batch</a:t>
            </a:r>
          </a:p>
        </p:txBody>
      </p:sp>
      <p:sp>
        <p:nvSpPr>
          <p:cNvPr id="17" name="TextBox 16">
            <a:extLst>
              <a:ext uri="{FF2B5EF4-FFF2-40B4-BE49-F238E27FC236}">
                <a16:creationId xmlns:a16="http://schemas.microsoft.com/office/drawing/2014/main" id="{39D834A2-1238-95CF-B4D3-4161D2118736}"/>
              </a:ext>
            </a:extLst>
          </p:cNvPr>
          <p:cNvSpPr txBox="1"/>
          <p:nvPr/>
        </p:nvSpPr>
        <p:spPr>
          <a:xfrm>
            <a:off x="6763477" y="5638685"/>
            <a:ext cx="711926" cy="369332"/>
          </a:xfrm>
          <a:prstGeom prst="rect">
            <a:avLst/>
          </a:prstGeom>
          <a:noFill/>
        </p:spPr>
        <p:txBody>
          <a:bodyPr wrap="none" rtlCol="0">
            <a:spAutoFit/>
          </a:bodyPr>
          <a:lstStyle/>
          <a:p>
            <a:r>
              <a:rPr lang="en-US" dirty="0"/>
              <a:t>Batch</a:t>
            </a:r>
          </a:p>
        </p:txBody>
      </p:sp>
      <p:sp>
        <p:nvSpPr>
          <p:cNvPr id="18" name="TextBox 17">
            <a:extLst>
              <a:ext uri="{FF2B5EF4-FFF2-40B4-BE49-F238E27FC236}">
                <a16:creationId xmlns:a16="http://schemas.microsoft.com/office/drawing/2014/main" id="{13FED8BE-3208-66B7-2FE4-34D5D586CE44}"/>
              </a:ext>
            </a:extLst>
          </p:cNvPr>
          <p:cNvSpPr txBox="1"/>
          <p:nvPr/>
        </p:nvSpPr>
        <p:spPr>
          <a:xfrm>
            <a:off x="10007065" y="5638685"/>
            <a:ext cx="711926" cy="369332"/>
          </a:xfrm>
          <a:prstGeom prst="rect">
            <a:avLst/>
          </a:prstGeom>
          <a:noFill/>
        </p:spPr>
        <p:txBody>
          <a:bodyPr wrap="none" rtlCol="0">
            <a:spAutoFit/>
          </a:bodyPr>
          <a:lstStyle/>
          <a:p>
            <a:r>
              <a:rPr lang="en-US" dirty="0"/>
              <a:t>Batch</a:t>
            </a:r>
          </a:p>
        </p:txBody>
      </p:sp>
      <p:pic>
        <p:nvPicPr>
          <p:cNvPr id="9" name="Picture 8">
            <a:extLst>
              <a:ext uri="{FF2B5EF4-FFF2-40B4-BE49-F238E27FC236}">
                <a16:creationId xmlns:a16="http://schemas.microsoft.com/office/drawing/2014/main" id="{2F42F7F1-2F9D-811F-8985-94A8D7D338EF}"/>
              </a:ext>
            </a:extLst>
          </p:cNvPr>
          <p:cNvPicPr>
            <a:picLocks noChangeAspect="1"/>
          </p:cNvPicPr>
          <p:nvPr/>
        </p:nvPicPr>
        <p:blipFill>
          <a:blip r:embed="rId3"/>
          <a:stretch>
            <a:fillRect/>
          </a:stretch>
        </p:blipFill>
        <p:spPr>
          <a:xfrm>
            <a:off x="8623226" y="2213810"/>
            <a:ext cx="3071390" cy="3477524"/>
          </a:xfrm>
          <a:prstGeom prst="rect">
            <a:avLst/>
          </a:prstGeom>
        </p:spPr>
      </p:pic>
      <p:pic>
        <p:nvPicPr>
          <p:cNvPr id="10" name="Picture 9">
            <a:extLst>
              <a:ext uri="{FF2B5EF4-FFF2-40B4-BE49-F238E27FC236}">
                <a16:creationId xmlns:a16="http://schemas.microsoft.com/office/drawing/2014/main" id="{C352C0A5-8A58-1051-DA7E-6EC52DE8296C}"/>
              </a:ext>
            </a:extLst>
          </p:cNvPr>
          <p:cNvPicPr>
            <a:picLocks noChangeAspect="1"/>
          </p:cNvPicPr>
          <p:nvPr/>
        </p:nvPicPr>
        <p:blipFill>
          <a:blip r:embed="rId4"/>
          <a:stretch>
            <a:fillRect/>
          </a:stretch>
        </p:blipFill>
        <p:spPr>
          <a:xfrm>
            <a:off x="5483254" y="2213810"/>
            <a:ext cx="3101279" cy="3477524"/>
          </a:xfrm>
          <a:prstGeom prst="rect">
            <a:avLst/>
          </a:prstGeom>
        </p:spPr>
      </p:pic>
      <p:sp>
        <p:nvSpPr>
          <p:cNvPr id="4" name="TextBox 3">
            <a:extLst>
              <a:ext uri="{FF2B5EF4-FFF2-40B4-BE49-F238E27FC236}">
                <a16:creationId xmlns:a16="http://schemas.microsoft.com/office/drawing/2014/main" id="{99FC9700-6924-C3A1-7959-B0810C407978}"/>
              </a:ext>
            </a:extLst>
          </p:cNvPr>
          <p:cNvSpPr txBox="1"/>
          <p:nvPr/>
        </p:nvSpPr>
        <p:spPr>
          <a:xfrm>
            <a:off x="9125926" y="1835041"/>
            <a:ext cx="2555892" cy="369332"/>
          </a:xfrm>
          <a:prstGeom prst="rect">
            <a:avLst/>
          </a:prstGeom>
          <a:noFill/>
        </p:spPr>
        <p:txBody>
          <a:bodyPr wrap="none" rtlCol="0">
            <a:spAutoFit/>
          </a:bodyPr>
          <a:lstStyle/>
          <a:p>
            <a:r>
              <a:rPr lang="en-US" dirty="0"/>
              <a:t>Post-regressing out batch</a:t>
            </a:r>
          </a:p>
        </p:txBody>
      </p:sp>
      <p:sp>
        <p:nvSpPr>
          <p:cNvPr id="2" name="Title 1">
            <a:extLst>
              <a:ext uri="{FF2B5EF4-FFF2-40B4-BE49-F238E27FC236}">
                <a16:creationId xmlns:a16="http://schemas.microsoft.com/office/drawing/2014/main" id="{5C7926CD-84E2-4F5D-DC20-DBFCC6B5F53B}"/>
              </a:ext>
            </a:extLst>
          </p:cNvPr>
          <p:cNvSpPr>
            <a:spLocks noGrp="1"/>
          </p:cNvSpPr>
          <p:nvPr>
            <p:ph type="title"/>
          </p:nvPr>
        </p:nvSpPr>
        <p:spPr>
          <a:xfrm>
            <a:off x="838200" y="593725"/>
            <a:ext cx="10625487" cy="1620085"/>
          </a:xfrm>
        </p:spPr>
        <p:txBody>
          <a:bodyPr>
            <a:normAutofit/>
          </a:bodyPr>
          <a:lstStyle/>
          <a:p>
            <a:r>
              <a:rPr lang="en-US" dirty="0"/>
              <a:t>Processing gated data to remove batch effects</a:t>
            </a:r>
          </a:p>
        </p:txBody>
      </p:sp>
      <p:sp>
        <p:nvSpPr>
          <p:cNvPr id="14" name="Content Placeholder 2">
            <a:extLst>
              <a:ext uri="{FF2B5EF4-FFF2-40B4-BE49-F238E27FC236}">
                <a16:creationId xmlns:a16="http://schemas.microsoft.com/office/drawing/2014/main" id="{EB5482DC-794F-3A62-FB7D-84DB85E180AB}"/>
              </a:ext>
            </a:extLst>
          </p:cNvPr>
          <p:cNvSpPr>
            <a:spLocks noGrp="1"/>
          </p:cNvSpPr>
          <p:nvPr>
            <p:ph idx="1"/>
          </p:nvPr>
        </p:nvSpPr>
        <p:spPr>
          <a:xfrm>
            <a:off x="838200" y="1919288"/>
            <a:ext cx="4665836" cy="4847271"/>
          </a:xfrm>
        </p:spPr>
        <p:txBody>
          <a:bodyPr numCol="1">
            <a:normAutofit/>
          </a:bodyPr>
          <a:lstStyle/>
          <a:p>
            <a:r>
              <a:rPr lang="en-US" dirty="0"/>
              <a:t>Regress out effect of batch: run linear model for each of the 71 remaining subsets, take residuals as batch-adjusted data</a:t>
            </a:r>
          </a:p>
        </p:txBody>
      </p:sp>
    </p:spTree>
    <p:extLst>
      <p:ext uri="{BB962C8B-B14F-4D97-AF65-F5344CB8AC3E}">
        <p14:creationId xmlns:p14="http://schemas.microsoft.com/office/powerpoint/2010/main" val="373698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868E-5A05-BC81-8D17-D0ED966436C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E1F56-0CB9-3BF8-536C-AF8976EB2245}"/>
              </a:ext>
            </a:extLst>
          </p:cNvPr>
          <p:cNvPicPr>
            <a:picLocks noChangeAspect="1"/>
          </p:cNvPicPr>
          <p:nvPr/>
        </p:nvPicPr>
        <p:blipFill>
          <a:blip r:embed="rId3"/>
          <a:stretch>
            <a:fillRect/>
          </a:stretch>
        </p:blipFill>
        <p:spPr>
          <a:xfrm>
            <a:off x="1079645" y="1814605"/>
            <a:ext cx="9674945" cy="4019433"/>
          </a:xfrm>
          <a:prstGeom prst="rect">
            <a:avLst/>
          </a:prstGeom>
        </p:spPr>
      </p:pic>
      <p:sp>
        <p:nvSpPr>
          <p:cNvPr id="2" name="Title 1">
            <a:extLst>
              <a:ext uri="{FF2B5EF4-FFF2-40B4-BE49-F238E27FC236}">
                <a16:creationId xmlns:a16="http://schemas.microsoft.com/office/drawing/2014/main" id="{F1E94133-34E9-F8EA-61DA-B3CE9E303C1A}"/>
              </a:ext>
            </a:extLst>
          </p:cNvPr>
          <p:cNvSpPr>
            <a:spLocks noGrp="1"/>
          </p:cNvSpPr>
          <p:nvPr>
            <p:ph type="title"/>
          </p:nvPr>
        </p:nvSpPr>
        <p:spPr>
          <a:xfrm>
            <a:off x="838200" y="593725"/>
            <a:ext cx="10394481" cy="1325563"/>
          </a:xfrm>
        </p:spPr>
        <p:txBody>
          <a:bodyPr>
            <a:normAutofit/>
          </a:bodyPr>
          <a:lstStyle/>
          <a:p>
            <a:r>
              <a:rPr lang="en-US" dirty="0"/>
              <a:t>Baseline frequency of CD56</a:t>
            </a:r>
            <a:r>
              <a:rPr lang="en-US" baseline="30000" dirty="0"/>
              <a:t>bright</a:t>
            </a:r>
            <a:r>
              <a:rPr lang="en-US" dirty="0"/>
              <a:t> of NK cells higher, PD1</a:t>
            </a:r>
            <a:r>
              <a:rPr lang="en-US" baseline="30000" dirty="0"/>
              <a:t>+</a:t>
            </a:r>
            <a:r>
              <a:rPr lang="en-US" dirty="0"/>
              <a:t> of NK cells lower in patients developing pneumonitis</a:t>
            </a:r>
          </a:p>
        </p:txBody>
      </p:sp>
      <p:sp>
        <p:nvSpPr>
          <p:cNvPr id="5" name="TextBox 4">
            <a:extLst>
              <a:ext uri="{FF2B5EF4-FFF2-40B4-BE49-F238E27FC236}">
                <a16:creationId xmlns:a16="http://schemas.microsoft.com/office/drawing/2014/main" id="{65F151AA-8AC5-D180-3FD0-2D9AA995C44D}"/>
              </a:ext>
            </a:extLst>
          </p:cNvPr>
          <p:cNvSpPr txBox="1"/>
          <p:nvPr/>
        </p:nvSpPr>
        <p:spPr>
          <a:xfrm>
            <a:off x="3786119" y="2598820"/>
            <a:ext cx="415498"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B21BDAE5-BAD7-5D8C-134B-D98EBB29BB4E}"/>
              </a:ext>
            </a:extLst>
          </p:cNvPr>
          <p:cNvSpPr txBox="1"/>
          <p:nvPr/>
        </p:nvSpPr>
        <p:spPr>
          <a:xfrm>
            <a:off x="7121090" y="2598820"/>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68291D1E-E674-C3A0-B1A0-EB92054F8F6B}"/>
              </a:ext>
            </a:extLst>
          </p:cNvPr>
          <p:cNvSpPr txBox="1"/>
          <p:nvPr/>
        </p:nvSpPr>
        <p:spPr>
          <a:xfrm>
            <a:off x="4691902" y="5834038"/>
            <a:ext cx="1569660" cy="369332"/>
          </a:xfrm>
          <a:prstGeom prst="rect">
            <a:avLst/>
          </a:prstGeom>
          <a:noFill/>
        </p:spPr>
        <p:txBody>
          <a:bodyPr wrap="none" rtlCol="0">
            <a:spAutoFit/>
          </a:bodyPr>
          <a:lstStyle/>
          <a:p>
            <a:r>
              <a:rPr lang="en-US" dirty="0"/>
              <a:t>**: </a:t>
            </a:r>
            <a:r>
              <a:rPr lang="en-US" dirty="0" err="1"/>
              <a:t>padj</a:t>
            </a:r>
            <a:r>
              <a:rPr lang="en-US" dirty="0"/>
              <a:t> &lt; 0.01</a:t>
            </a:r>
          </a:p>
        </p:txBody>
      </p:sp>
      <p:sp>
        <p:nvSpPr>
          <p:cNvPr id="10" name="TextBox 9">
            <a:extLst>
              <a:ext uri="{FF2B5EF4-FFF2-40B4-BE49-F238E27FC236}">
                <a16:creationId xmlns:a16="http://schemas.microsoft.com/office/drawing/2014/main" id="{53A99B61-CC9D-C370-9AFC-5A692BE0AB42}"/>
              </a:ext>
            </a:extLst>
          </p:cNvPr>
          <p:cNvSpPr txBox="1"/>
          <p:nvPr/>
        </p:nvSpPr>
        <p:spPr>
          <a:xfrm>
            <a:off x="10600934" y="3709554"/>
            <a:ext cx="788999" cy="646331"/>
          </a:xfrm>
          <a:prstGeom prst="rect">
            <a:avLst/>
          </a:prstGeom>
          <a:noFill/>
        </p:spPr>
        <p:txBody>
          <a:bodyPr wrap="none" rtlCol="0">
            <a:spAutoFit/>
          </a:bodyPr>
          <a:lstStyle/>
          <a:p>
            <a:r>
              <a:rPr lang="en-US" dirty="0">
                <a:solidFill>
                  <a:srgbClr val="F9766D"/>
                </a:solidFill>
              </a:rPr>
              <a:t>n = 3</a:t>
            </a:r>
            <a:endParaRPr lang="en-US" dirty="0"/>
          </a:p>
          <a:p>
            <a:r>
              <a:rPr lang="en-US" dirty="0">
                <a:solidFill>
                  <a:srgbClr val="00BFC4"/>
                </a:solidFill>
              </a:rPr>
              <a:t>n = 40</a:t>
            </a:r>
          </a:p>
        </p:txBody>
      </p:sp>
    </p:spTree>
    <p:extLst>
      <p:ext uri="{BB962C8B-B14F-4D97-AF65-F5344CB8AC3E}">
        <p14:creationId xmlns:p14="http://schemas.microsoft.com/office/powerpoint/2010/main" val="2244037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751D-0A2D-7EDC-877E-6C7C575FC66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B63CA17-72BB-77C0-C469-F3392D38BA7C}"/>
              </a:ext>
            </a:extLst>
          </p:cNvPr>
          <p:cNvPicPr>
            <a:picLocks noChangeAspect="1"/>
          </p:cNvPicPr>
          <p:nvPr/>
        </p:nvPicPr>
        <p:blipFill>
          <a:blip r:embed="rId3"/>
          <a:stretch>
            <a:fillRect/>
          </a:stretch>
        </p:blipFill>
        <p:spPr>
          <a:xfrm>
            <a:off x="2464441" y="2006565"/>
            <a:ext cx="6537488" cy="4444944"/>
          </a:xfrm>
          <a:prstGeom prst="rect">
            <a:avLst/>
          </a:prstGeom>
        </p:spPr>
      </p:pic>
      <p:sp>
        <p:nvSpPr>
          <p:cNvPr id="2" name="Title 1">
            <a:extLst>
              <a:ext uri="{FF2B5EF4-FFF2-40B4-BE49-F238E27FC236}">
                <a16:creationId xmlns:a16="http://schemas.microsoft.com/office/drawing/2014/main" id="{5B6A75BC-765B-2CC0-85E7-D580A066D63D}"/>
              </a:ext>
            </a:extLst>
          </p:cNvPr>
          <p:cNvSpPr>
            <a:spLocks noGrp="1"/>
          </p:cNvSpPr>
          <p:nvPr>
            <p:ph type="title"/>
          </p:nvPr>
        </p:nvSpPr>
        <p:spPr>
          <a:xfrm>
            <a:off x="838200" y="593725"/>
            <a:ext cx="10394481" cy="1325563"/>
          </a:xfrm>
        </p:spPr>
        <p:txBody>
          <a:bodyPr>
            <a:normAutofit/>
          </a:bodyPr>
          <a:lstStyle/>
          <a:p>
            <a:r>
              <a:rPr lang="en-US" dirty="0"/>
              <a:t>Baseline stem cell memory of </a:t>
            </a:r>
            <a:r>
              <a:rPr lang="en-US" dirty="0" err="1"/>
              <a:t>T</a:t>
            </a:r>
            <a:r>
              <a:rPr lang="en-US" baseline="-25000" dirty="0" err="1"/>
              <a:t>conv</a:t>
            </a:r>
            <a:r>
              <a:rPr lang="en-US" dirty="0"/>
              <a:t> </a:t>
            </a:r>
            <a:r>
              <a:rPr lang="en-US" dirty="0" err="1"/>
              <a:t>T</a:t>
            </a:r>
            <a:r>
              <a:rPr lang="en-US" baseline="-25000" dirty="0" err="1"/>
              <a:t>cells</a:t>
            </a:r>
            <a:r>
              <a:rPr lang="en-US" dirty="0"/>
              <a:t> frequency may be higher in non-</a:t>
            </a:r>
            <a:r>
              <a:rPr lang="en-US" dirty="0" err="1"/>
              <a:t>irAE</a:t>
            </a:r>
            <a:r>
              <a:rPr lang="en-US" dirty="0"/>
              <a:t> group</a:t>
            </a:r>
          </a:p>
        </p:txBody>
      </p:sp>
      <p:sp>
        <p:nvSpPr>
          <p:cNvPr id="8" name="TextBox 7">
            <a:extLst>
              <a:ext uri="{FF2B5EF4-FFF2-40B4-BE49-F238E27FC236}">
                <a16:creationId xmlns:a16="http://schemas.microsoft.com/office/drawing/2014/main" id="{D40EAF81-63FC-77B1-938A-811C888607FD}"/>
              </a:ext>
            </a:extLst>
          </p:cNvPr>
          <p:cNvSpPr txBox="1"/>
          <p:nvPr/>
        </p:nvSpPr>
        <p:spPr>
          <a:xfrm>
            <a:off x="5427342" y="1774140"/>
            <a:ext cx="2294218" cy="369332"/>
          </a:xfrm>
          <a:prstGeom prst="rect">
            <a:avLst/>
          </a:prstGeom>
          <a:noFill/>
        </p:spPr>
        <p:txBody>
          <a:bodyPr wrap="none" rtlCol="0">
            <a:spAutoFit/>
          </a:bodyPr>
          <a:lstStyle/>
          <a:p>
            <a:r>
              <a:rPr lang="en-US" dirty="0"/>
              <a:t>up in non-</a:t>
            </a:r>
            <a:r>
              <a:rPr lang="en-US" dirty="0" err="1"/>
              <a:t>irAE</a:t>
            </a:r>
            <a:r>
              <a:rPr lang="en-US" dirty="0"/>
              <a:t> (n = 24)</a:t>
            </a:r>
          </a:p>
        </p:txBody>
      </p:sp>
      <p:sp>
        <p:nvSpPr>
          <p:cNvPr id="9" name="TextBox 8">
            <a:extLst>
              <a:ext uri="{FF2B5EF4-FFF2-40B4-BE49-F238E27FC236}">
                <a16:creationId xmlns:a16="http://schemas.microsoft.com/office/drawing/2014/main" id="{03788BBD-3E25-C216-D666-C389B317E41C}"/>
              </a:ext>
            </a:extLst>
          </p:cNvPr>
          <p:cNvSpPr txBox="1"/>
          <p:nvPr/>
        </p:nvSpPr>
        <p:spPr>
          <a:xfrm>
            <a:off x="3598630" y="1774140"/>
            <a:ext cx="1858201" cy="369332"/>
          </a:xfrm>
          <a:prstGeom prst="rect">
            <a:avLst/>
          </a:prstGeom>
          <a:noFill/>
        </p:spPr>
        <p:txBody>
          <a:bodyPr wrap="none" rtlCol="0">
            <a:spAutoFit/>
          </a:bodyPr>
          <a:lstStyle/>
          <a:p>
            <a:r>
              <a:rPr lang="en-US" dirty="0"/>
              <a:t>up in </a:t>
            </a:r>
            <a:r>
              <a:rPr lang="en-US" dirty="0" err="1"/>
              <a:t>irAE</a:t>
            </a:r>
            <a:r>
              <a:rPr lang="en-US" dirty="0"/>
              <a:t> (n = 19)</a:t>
            </a:r>
          </a:p>
        </p:txBody>
      </p:sp>
    </p:spTree>
    <p:extLst>
      <p:ext uri="{BB962C8B-B14F-4D97-AF65-F5344CB8AC3E}">
        <p14:creationId xmlns:p14="http://schemas.microsoft.com/office/powerpoint/2010/main" val="123335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6BF06-80E5-B6CE-F2B2-C2E814A95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FBFF5-5E25-4C61-F93E-2E8613FBF8AC}"/>
              </a:ext>
            </a:extLst>
          </p:cNvPr>
          <p:cNvSpPr>
            <a:spLocks noGrp="1"/>
          </p:cNvSpPr>
          <p:nvPr>
            <p:ph type="title"/>
          </p:nvPr>
        </p:nvSpPr>
        <p:spPr>
          <a:xfrm>
            <a:off x="838200" y="593725"/>
            <a:ext cx="10394481" cy="1325563"/>
          </a:xfrm>
        </p:spPr>
        <p:txBody>
          <a:bodyPr>
            <a:normAutofit/>
          </a:bodyPr>
          <a:lstStyle/>
          <a:p>
            <a:r>
              <a:rPr lang="en-US" dirty="0"/>
              <a:t>Using modules of important subsets to distinguish </a:t>
            </a:r>
            <a:r>
              <a:rPr lang="en-US" dirty="0" err="1"/>
              <a:t>irAE</a:t>
            </a:r>
            <a:r>
              <a:rPr lang="en-US" dirty="0"/>
              <a:t> immunotypes at baseline</a:t>
            </a:r>
          </a:p>
        </p:txBody>
      </p:sp>
      <p:sp>
        <p:nvSpPr>
          <p:cNvPr id="10" name="Content Placeholder 2">
            <a:extLst>
              <a:ext uri="{FF2B5EF4-FFF2-40B4-BE49-F238E27FC236}">
                <a16:creationId xmlns:a16="http://schemas.microsoft.com/office/drawing/2014/main" id="{AC0BFDD9-400B-1369-4112-E17630C92C09}"/>
              </a:ext>
            </a:extLst>
          </p:cNvPr>
          <p:cNvSpPr>
            <a:spLocks noGrp="1"/>
          </p:cNvSpPr>
          <p:nvPr>
            <p:ph idx="1"/>
          </p:nvPr>
        </p:nvSpPr>
        <p:spPr>
          <a:xfrm>
            <a:off x="838200" y="1919288"/>
            <a:ext cx="10195560" cy="4847271"/>
          </a:xfrm>
        </p:spPr>
        <p:txBody>
          <a:bodyPr numCol="1">
            <a:normAutofit/>
          </a:bodyPr>
          <a:lstStyle/>
          <a:p>
            <a:pPr marL="514350" indent="-514350">
              <a:buFont typeface="+mj-lt"/>
              <a:buAutoNum type="arabicPeriod"/>
            </a:pPr>
            <a:r>
              <a:rPr lang="en-US" dirty="0"/>
              <a:t>For each subset, test for difference in baseline frequencies between specific </a:t>
            </a:r>
            <a:r>
              <a:rPr lang="en-US" dirty="0" err="1"/>
              <a:t>irAE</a:t>
            </a:r>
            <a:r>
              <a:rPr lang="en-US" dirty="0"/>
              <a:t> groups</a:t>
            </a:r>
          </a:p>
          <a:p>
            <a:pPr marL="514350" indent="-514350">
              <a:buFont typeface="+mj-lt"/>
              <a:buAutoNum type="arabicPeriod"/>
            </a:pPr>
            <a:r>
              <a:rPr lang="en-US" dirty="0"/>
              <a:t>Form a module from the top 4 subsets with the lowest p values</a:t>
            </a:r>
          </a:p>
          <a:p>
            <a:pPr marL="514350" indent="-514350">
              <a:buFont typeface="+mj-lt"/>
              <a:buAutoNum type="arabicPeriod"/>
            </a:pPr>
            <a:r>
              <a:rPr lang="en-US" dirty="0"/>
              <a:t>PCA only using subsets in the module</a:t>
            </a:r>
          </a:p>
          <a:p>
            <a:pPr marL="514350" indent="-514350">
              <a:buFont typeface="+mj-lt"/>
              <a:buAutoNum type="arabicPeriod"/>
            </a:pPr>
            <a:r>
              <a:rPr lang="en-US" dirty="0"/>
              <a:t>Do the specific </a:t>
            </a:r>
            <a:r>
              <a:rPr lang="en-US" dirty="0" err="1"/>
              <a:t>irAE</a:t>
            </a:r>
            <a:r>
              <a:rPr lang="en-US" dirty="0"/>
              <a:t> groups then separate better in that PCA space?</a:t>
            </a:r>
          </a:p>
        </p:txBody>
      </p:sp>
    </p:spTree>
    <p:extLst>
      <p:ext uri="{BB962C8B-B14F-4D97-AF65-F5344CB8AC3E}">
        <p14:creationId xmlns:p14="http://schemas.microsoft.com/office/powerpoint/2010/main" val="30238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34483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48C8-C08C-5310-43AF-1506C94B5BA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1A5E050-92DA-0B36-A761-C928543B3587}"/>
              </a:ext>
            </a:extLst>
          </p:cNvPr>
          <p:cNvPicPr>
            <a:picLocks noChangeAspect="1"/>
          </p:cNvPicPr>
          <p:nvPr/>
        </p:nvPicPr>
        <p:blipFill>
          <a:blip r:embed="rId3"/>
          <a:stretch>
            <a:fillRect/>
          </a:stretch>
        </p:blipFill>
        <p:spPr>
          <a:xfrm>
            <a:off x="643630" y="1811961"/>
            <a:ext cx="4301922" cy="4854230"/>
          </a:xfrm>
          <a:prstGeom prst="rect">
            <a:avLst/>
          </a:prstGeom>
        </p:spPr>
      </p:pic>
      <p:sp>
        <p:nvSpPr>
          <p:cNvPr id="2" name="Title 1">
            <a:extLst>
              <a:ext uri="{FF2B5EF4-FFF2-40B4-BE49-F238E27FC236}">
                <a16:creationId xmlns:a16="http://schemas.microsoft.com/office/drawing/2014/main" id="{F11A1593-E659-B741-D41A-ED2811CED566}"/>
              </a:ext>
            </a:extLst>
          </p:cNvPr>
          <p:cNvSpPr>
            <a:spLocks noGrp="1"/>
          </p:cNvSpPr>
          <p:nvPr>
            <p:ph type="title"/>
          </p:nvPr>
        </p:nvSpPr>
        <p:spPr>
          <a:xfrm>
            <a:off x="838200" y="593725"/>
            <a:ext cx="10394481" cy="1325563"/>
          </a:xfrm>
        </p:spPr>
        <p:txBody>
          <a:bodyPr>
            <a:normAutofit/>
          </a:bodyPr>
          <a:lstStyle/>
          <a:p>
            <a:r>
              <a:rPr lang="en-US" dirty="0"/>
              <a:t>Distinguishing baseline combined </a:t>
            </a:r>
            <a:r>
              <a:rPr lang="en-US" dirty="0" err="1"/>
              <a:t>irAE</a:t>
            </a:r>
            <a:r>
              <a:rPr lang="en-US" dirty="0"/>
              <a:t> group using module of 4 subsets</a:t>
            </a:r>
          </a:p>
        </p:txBody>
      </p:sp>
      <p:sp>
        <p:nvSpPr>
          <p:cNvPr id="4" name="TextBox 3">
            <a:extLst>
              <a:ext uri="{FF2B5EF4-FFF2-40B4-BE49-F238E27FC236}">
                <a16:creationId xmlns:a16="http://schemas.microsoft.com/office/drawing/2014/main" id="{F1E77CFD-980F-C8FF-B49F-828D77CD9F5F}"/>
              </a:ext>
            </a:extLst>
          </p:cNvPr>
          <p:cNvSpPr txBox="1"/>
          <p:nvPr/>
        </p:nvSpPr>
        <p:spPr>
          <a:xfrm>
            <a:off x="667777" y="5345359"/>
            <a:ext cx="1514090" cy="1200329"/>
          </a:xfrm>
          <a:prstGeom prst="rect">
            <a:avLst/>
          </a:prstGeom>
          <a:noFill/>
        </p:spPr>
        <p:txBody>
          <a:bodyPr wrap="square" rtlCol="0">
            <a:spAutoFit/>
          </a:bodyPr>
          <a:lstStyle/>
          <a:p>
            <a:r>
              <a:rPr lang="en-US" dirty="0"/>
              <a:t>PC1 *, PC3 **</a:t>
            </a:r>
          </a:p>
          <a:p>
            <a:endParaRPr lang="en-US" dirty="0"/>
          </a:p>
          <a:p>
            <a:r>
              <a:rPr lang="en-US" dirty="0"/>
              <a:t>**: p &lt; 0.01, *: p &lt; 0.05</a:t>
            </a:r>
          </a:p>
        </p:txBody>
      </p:sp>
      <p:sp>
        <p:nvSpPr>
          <p:cNvPr id="6" name="TextBox 5">
            <a:extLst>
              <a:ext uri="{FF2B5EF4-FFF2-40B4-BE49-F238E27FC236}">
                <a16:creationId xmlns:a16="http://schemas.microsoft.com/office/drawing/2014/main" id="{2671A4D3-F063-8BC4-A7C8-836303ACEFC6}"/>
              </a:ext>
            </a:extLst>
          </p:cNvPr>
          <p:cNvSpPr txBox="1"/>
          <p:nvPr/>
        </p:nvSpPr>
        <p:spPr>
          <a:xfrm>
            <a:off x="7138258" y="5115901"/>
            <a:ext cx="1672894" cy="369332"/>
          </a:xfrm>
          <a:prstGeom prst="rect">
            <a:avLst/>
          </a:prstGeom>
          <a:noFill/>
        </p:spPr>
        <p:txBody>
          <a:bodyPr wrap="none" rtlCol="0">
            <a:spAutoFit/>
          </a:bodyPr>
          <a:lstStyle/>
          <a:p>
            <a:r>
              <a:rPr lang="en-US" dirty="0"/>
              <a:t>PCs 1/3 weights</a:t>
            </a:r>
          </a:p>
        </p:txBody>
      </p:sp>
      <p:pic>
        <p:nvPicPr>
          <p:cNvPr id="12" name="Picture 11">
            <a:extLst>
              <a:ext uri="{FF2B5EF4-FFF2-40B4-BE49-F238E27FC236}">
                <a16:creationId xmlns:a16="http://schemas.microsoft.com/office/drawing/2014/main" id="{62CC57DE-7513-23D7-915E-222E407EFAD1}"/>
              </a:ext>
            </a:extLst>
          </p:cNvPr>
          <p:cNvPicPr>
            <a:picLocks noChangeAspect="1"/>
          </p:cNvPicPr>
          <p:nvPr/>
        </p:nvPicPr>
        <p:blipFill>
          <a:blip r:embed="rId4"/>
          <a:stretch>
            <a:fillRect/>
          </a:stretch>
        </p:blipFill>
        <p:spPr>
          <a:xfrm>
            <a:off x="5268605" y="2620880"/>
            <a:ext cx="5807990" cy="2495079"/>
          </a:xfrm>
          <a:prstGeom prst="rect">
            <a:avLst/>
          </a:prstGeom>
        </p:spPr>
      </p:pic>
      <p:sp>
        <p:nvSpPr>
          <p:cNvPr id="3" name="TextBox 2">
            <a:extLst>
              <a:ext uri="{FF2B5EF4-FFF2-40B4-BE49-F238E27FC236}">
                <a16:creationId xmlns:a16="http://schemas.microsoft.com/office/drawing/2014/main" id="{1493312E-BC78-B644-F3D4-5F18A19A3F21}"/>
              </a:ext>
            </a:extLst>
          </p:cNvPr>
          <p:cNvSpPr txBox="1"/>
          <p:nvPr/>
        </p:nvSpPr>
        <p:spPr>
          <a:xfrm>
            <a:off x="3895252" y="5834520"/>
            <a:ext cx="788999" cy="369332"/>
          </a:xfrm>
          <a:prstGeom prst="rect">
            <a:avLst/>
          </a:prstGeom>
          <a:noFill/>
        </p:spPr>
        <p:txBody>
          <a:bodyPr wrap="none" rtlCol="0">
            <a:spAutoFit/>
          </a:bodyPr>
          <a:lstStyle/>
          <a:p>
            <a:r>
              <a:rPr lang="en-US" dirty="0">
                <a:solidFill>
                  <a:srgbClr val="FF6C66"/>
                </a:solidFill>
              </a:rPr>
              <a:t>n = 19</a:t>
            </a:r>
          </a:p>
        </p:txBody>
      </p:sp>
      <p:sp>
        <p:nvSpPr>
          <p:cNvPr id="5" name="TextBox 4">
            <a:extLst>
              <a:ext uri="{FF2B5EF4-FFF2-40B4-BE49-F238E27FC236}">
                <a16:creationId xmlns:a16="http://schemas.microsoft.com/office/drawing/2014/main" id="{40C6C652-EDDD-0FEB-D3F3-4D2C1D3D5518}"/>
              </a:ext>
            </a:extLst>
          </p:cNvPr>
          <p:cNvSpPr txBox="1"/>
          <p:nvPr/>
        </p:nvSpPr>
        <p:spPr>
          <a:xfrm>
            <a:off x="3895252" y="6262669"/>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361694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047DC-7F42-4AD5-79B9-8F6EA0778CB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CBC9F6E-4CD5-EE76-9CE6-439F8337D627}"/>
              </a:ext>
            </a:extLst>
          </p:cNvPr>
          <p:cNvPicPr>
            <a:picLocks noChangeAspect="1"/>
          </p:cNvPicPr>
          <p:nvPr/>
        </p:nvPicPr>
        <p:blipFill>
          <a:blip r:embed="rId3"/>
          <a:stretch>
            <a:fillRect/>
          </a:stretch>
        </p:blipFill>
        <p:spPr>
          <a:xfrm>
            <a:off x="1644852" y="1938263"/>
            <a:ext cx="3840301" cy="4326012"/>
          </a:xfrm>
          <a:prstGeom prst="rect">
            <a:avLst/>
          </a:prstGeom>
        </p:spPr>
      </p:pic>
      <p:sp>
        <p:nvSpPr>
          <p:cNvPr id="2" name="Title 1">
            <a:extLst>
              <a:ext uri="{FF2B5EF4-FFF2-40B4-BE49-F238E27FC236}">
                <a16:creationId xmlns:a16="http://schemas.microsoft.com/office/drawing/2014/main" id="{AC13F1E7-2E5C-5427-AD5B-FA5BE735DCEA}"/>
              </a:ext>
            </a:extLst>
          </p:cNvPr>
          <p:cNvSpPr>
            <a:spLocks noGrp="1"/>
          </p:cNvSpPr>
          <p:nvPr>
            <p:ph type="title"/>
          </p:nvPr>
        </p:nvSpPr>
        <p:spPr>
          <a:xfrm>
            <a:off x="838200" y="593725"/>
            <a:ext cx="10754709" cy="1581722"/>
          </a:xfrm>
        </p:spPr>
        <p:txBody>
          <a:bodyPr>
            <a:normAutofit/>
          </a:bodyPr>
          <a:lstStyle/>
          <a:p>
            <a:r>
              <a:rPr lang="en-US" dirty="0"/>
              <a:t>Baseline distinction of combined </a:t>
            </a:r>
            <a:r>
              <a:rPr lang="en-US" dirty="0" err="1"/>
              <a:t>irAE</a:t>
            </a:r>
            <a:r>
              <a:rPr lang="en-US" dirty="0"/>
              <a:t> group using module of top 4 subsets unlikely due to chance</a:t>
            </a:r>
          </a:p>
        </p:txBody>
      </p:sp>
      <p:sp>
        <p:nvSpPr>
          <p:cNvPr id="5" name="TextBox 4">
            <a:extLst>
              <a:ext uri="{FF2B5EF4-FFF2-40B4-BE49-F238E27FC236}">
                <a16:creationId xmlns:a16="http://schemas.microsoft.com/office/drawing/2014/main" id="{B68EA5D5-BC4F-2513-3986-933FF4DC5F16}"/>
              </a:ext>
            </a:extLst>
          </p:cNvPr>
          <p:cNvSpPr txBox="1"/>
          <p:nvPr/>
        </p:nvSpPr>
        <p:spPr>
          <a:xfrm>
            <a:off x="757185" y="5449318"/>
            <a:ext cx="2586093" cy="646331"/>
          </a:xfrm>
          <a:prstGeom prst="rect">
            <a:avLst/>
          </a:prstGeom>
          <a:noFill/>
        </p:spPr>
        <p:txBody>
          <a:bodyPr wrap="none" rtlCol="0">
            <a:spAutoFit/>
          </a:bodyPr>
          <a:lstStyle/>
          <a:p>
            <a:r>
              <a:rPr lang="en-US" dirty="0"/>
              <a:t>bottom 4 subset module</a:t>
            </a:r>
          </a:p>
          <a:p>
            <a:r>
              <a:rPr lang="en-US" dirty="0" err="1"/>
              <a:t>n.s</a:t>
            </a:r>
            <a:r>
              <a:rPr lang="en-US" dirty="0"/>
              <a:t>. in PCs 1-3</a:t>
            </a:r>
          </a:p>
        </p:txBody>
      </p:sp>
      <p:pic>
        <p:nvPicPr>
          <p:cNvPr id="3" name="Picture 2">
            <a:extLst>
              <a:ext uri="{FF2B5EF4-FFF2-40B4-BE49-F238E27FC236}">
                <a16:creationId xmlns:a16="http://schemas.microsoft.com/office/drawing/2014/main" id="{5B0C14F6-DD26-E87B-B918-64A96FC673C8}"/>
              </a:ext>
            </a:extLst>
          </p:cNvPr>
          <p:cNvPicPr>
            <a:picLocks noChangeAspect="1"/>
          </p:cNvPicPr>
          <p:nvPr/>
        </p:nvPicPr>
        <p:blipFill>
          <a:blip r:embed="rId4"/>
          <a:stretch>
            <a:fillRect/>
          </a:stretch>
        </p:blipFill>
        <p:spPr>
          <a:xfrm>
            <a:off x="8199448" y="1474428"/>
            <a:ext cx="2451234" cy="4911335"/>
          </a:xfrm>
          <a:prstGeom prst="rect">
            <a:avLst/>
          </a:prstGeom>
        </p:spPr>
      </p:pic>
      <p:sp>
        <p:nvSpPr>
          <p:cNvPr id="6" name="TextBox 5">
            <a:extLst>
              <a:ext uri="{FF2B5EF4-FFF2-40B4-BE49-F238E27FC236}">
                <a16:creationId xmlns:a16="http://schemas.microsoft.com/office/drawing/2014/main" id="{C8BB5EEB-244D-F754-9858-42D03B67A4E1}"/>
              </a:ext>
            </a:extLst>
          </p:cNvPr>
          <p:cNvSpPr txBox="1"/>
          <p:nvPr/>
        </p:nvSpPr>
        <p:spPr>
          <a:xfrm>
            <a:off x="4445971" y="5466794"/>
            <a:ext cx="788999" cy="369332"/>
          </a:xfrm>
          <a:prstGeom prst="rect">
            <a:avLst/>
          </a:prstGeom>
          <a:noFill/>
        </p:spPr>
        <p:txBody>
          <a:bodyPr wrap="none" rtlCol="0">
            <a:spAutoFit/>
          </a:bodyPr>
          <a:lstStyle/>
          <a:p>
            <a:r>
              <a:rPr lang="en-US" dirty="0">
                <a:solidFill>
                  <a:srgbClr val="FF6C66"/>
                </a:solidFill>
              </a:rPr>
              <a:t>n = 19</a:t>
            </a:r>
          </a:p>
        </p:txBody>
      </p:sp>
      <p:sp>
        <p:nvSpPr>
          <p:cNvPr id="7" name="TextBox 6">
            <a:extLst>
              <a:ext uri="{FF2B5EF4-FFF2-40B4-BE49-F238E27FC236}">
                <a16:creationId xmlns:a16="http://schemas.microsoft.com/office/drawing/2014/main" id="{BB20DED6-30E1-2732-46E7-E4C1AC3CB451}"/>
              </a:ext>
            </a:extLst>
          </p:cNvPr>
          <p:cNvSpPr txBox="1"/>
          <p:nvPr/>
        </p:nvSpPr>
        <p:spPr>
          <a:xfrm>
            <a:off x="4445971" y="5894943"/>
            <a:ext cx="761747" cy="369332"/>
          </a:xfrm>
          <a:prstGeom prst="rect">
            <a:avLst/>
          </a:prstGeom>
          <a:noFill/>
        </p:spPr>
        <p:txBody>
          <a:bodyPr wrap="none" rtlCol="0">
            <a:spAutoFit/>
          </a:bodyPr>
          <a:lstStyle/>
          <a:p>
            <a:r>
              <a:rPr lang="en-US" dirty="0">
                <a:solidFill>
                  <a:srgbClr val="00C1C5"/>
                </a:solidFill>
              </a:rPr>
              <a:t>n = 24</a:t>
            </a:r>
          </a:p>
        </p:txBody>
      </p:sp>
    </p:spTree>
    <p:extLst>
      <p:ext uri="{BB962C8B-B14F-4D97-AF65-F5344CB8AC3E}">
        <p14:creationId xmlns:p14="http://schemas.microsoft.com/office/powerpoint/2010/main" val="2369049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943F-8346-9556-6F4F-BBB5C03BDB1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58E293D-8ECC-F077-3B83-1427C7B83017}"/>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7D2AC51-A50F-80DE-5699-2D3C797A94F7}"/>
              </a:ext>
            </a:extLst>
          </p:cNvPr>
          <p:cNvSpPr>
            <a:spLocks noGrp="1"/>
          </p:cNvSpPr>
          <p:nvPr>
            <p:ph type="title"/>
          </p:nvPr>
        </p:nvSpPr>
        <p:spPr>
          <a:xfrm>
            <a:off x="838200" y="593725"/>
            <a:ext cx="10394481" cy="1325563"/>
          </a:xfrm>
        </p:spPr>
        <p:txBody>
          <a:bodyPr>
            <a:normAutofit/>
          </a:bodyPr>
          <a:lstStyle/>
          <a:p>
            <a:r>
              <a:rPr lang="en-US" dirty="0"/>
              <a:t>Summary of baseline module analyses: several subsets may be more </a:t>
            </a:r>
            <a:r>
              <a:rPr lang="en-US" dirty="0" err="1"/>
              <a:t>irAE</a:t>
            </a:r>
            <a:r>
              <a:rPr lang="en-US" dirty="0"/>
              <a:t>-type-specific, several more general</a:t>
            </a:r>
          </a:p>
        </p:txBody>
      </p:sp>
      <p:sp>
        <p:nvSpPr>
          <p:cNvPr id="12" name="TextBox 11">
            <a:extLst>
              <a:ext uri="{FF2B5EF4-FFF2-40B4-BE49-F238E27FC236}">
                <a16:creationId xmlns:a16="http://schemas.microsoft.com/office/drawing/2014/main" id="{1FBA8668-C854-5FDF-3F27-DAD364FFFEF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0B335833-ACDC-66E0-65D8-5BE32FFF4D38}"/>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58075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67F2-7303-5A78-A67A-9E09F036AF8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5DF5609-379D-8962-7851-23CBE2FFC20A}"/>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F9D31EA3-6984-BAEB-CE29-3AA2FAADC743}"/>
              </a:ext>
            </a:extLst>
          </p:cNvPr>
          <p:cNvSpPr>
            <a:spLocks noGrp="1"/>
          </p:cNvSpPr>
          <p:nvPr>
            <p:ph type="title"/>
          </p:nvPr>
        </p:nvSpPr>
        <p:spPr>
          <a:xfrm>
            <a:off x="838200" y="593725"/>
            <a:ext cx="10394481" cy="1325563"/>
          </a:xfrm>
        </p:spPr>
        <p:txBody>
          <a:bodyPr>
            <a:normAutofit/>
          </a:bodyPr>
          <a:lstStyle/>
          <a:p>
            <a:r>
              <a:rPr lang="en-US" dirty="0"/>
              <a:t>CD38</a:t>
            </a:r>
            <a:r>
              <a:rPr lang="en-US" baseline="30000" dirty="0"/>
              <a:t>hi</a:t>
            </a:r>
            <a:r>
              <a:rPr lang="en-US" dirty="0"/>
              <a:t>CD127</a:t>
            </a:r>
            <a:r>
              <a:rPr lang="en-US" baseline="30000" dirty="0"/>
              <a:t>-</a:t>
            </a:r>
            <a:r>
              <a:rPr lang="en-US" dirty="0"/>
              <a:t> of NN CD8s may be a more general subset for combined and rheumatoid </a:t>
            </a:r>
            <a:r>
              <a:rPr lang="en-US" dirty="0" err="1"/>
              <a:t>irAEs</a:t>
            </a:r>
            <a:endParaRPr lang="en-US" dirty="0"/>
          </a:p>
        </p:txBody>
      </p:sp>
      <p:sp>
        <p:nvSpPr>
          <p:cNvPr id="12" name="TextBox 11">
            <a:extLst>
              <a:ext uri="{FF2B5EF4-FFF2-40B4-BE49-F238E27FC236}">
                <a16:creationId xmlns:a16="http://schemas.microsoft.com/office/drawing/2014/main" id="{743DDF9E-A8DE-CA89-EC57-0480D1725584}"/>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BD4CF720-182B-11D1-D345-16B5BE9A062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6" name="Rectangle 15">
            <a:extLst>
              <a:ext uri="{FF2B5EF4-FFF2-40B4-BE49-F238E27FC236}">
                <a16:creationId xmlns:a16="http://schemas.microsoft.com/office/drawing/2014/main" id="{1E826F20-D562-EC69-FE57-357C5F2CD881}"/>
              </a:ext>
            </a:extLst>
          </p:cNvPr>
          <p:cNvSpPr/>
          <p:nvPr/>
        </p:nvSpPr>
        <p:spPr>
          <a:xfrm>
            <a:off x="1297940"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DCCB4-713D-7835-EE65-F9FDB23A8D45}"/>
              </a:ext>
            </a:extLst>
          </p:cNvPr>
          <p:cNvSpPr/>
          <p:nvPr/>
        </p:nvSpPr>
        <p:spPr>
          <a:xfrm>
            <a:off x="2708972" y="2478284"/>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936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A6A14-7E7C-24F6-24E8-A9C879A7B12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6315EF3-15CA-8BEE-9F27-56FA692447EF}"/>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0413A99C-E718-53F4-137B-9A56FAFC222D}"/>
              </a:ext>
            </a:extLst>
          </p:cNvPr>
          <p:cNvSpPr>
            <a:spLocks noGrp="1"/>
          </p:cNvSpPr>
          <p:nvPr>
            <p:ph type="title"/>
          </p:nvPr>
        </p:nvSpPr>
        <p:spPr>
          <a:xfrm>
            <a:off x="838200" y="593725"/>
            <a:ext cx="10394481" cy="1325563"/>
          </a:xfrm>
        </p:spPr>
        <p:txBody>
          <a:bodyPr>
            <a:normAutofit/>
          </a:bodyPr>
          <a:lstStyle/>
          <a:p>
            <a:r>
              <a:rPr lang="en-US" dirty="0"/>
              <a:t>Stem cell memory of </a:t>
            </a:r>
            <a:r>
              <a:rPr lang="en-US" dirty="0" err="1"/>
              <a:t>Tconv</a:t>
            </a:r>
            <a:r>
              <a:rPr lang="en-US" dirty="0"/>
              <a:t> </a:t>
            </a:r>
            <a:r>
              <a:rPr lang="en-US" dirty="0" err="1"/>
              <a:t>Tcells</a:t>
            </a:r>
            <a:r>
              <a:rPr lang="en-US" dirty="0"/>
              <a:t> may be a more general subset for combined, skin, rheumatoid </a:t>
            </a:r>
            <a:r>
              <a:rPr lang="en-US" dirty="0" err="1"/>
              <a:t>irAEs</a:t>
            </a:r>
            <a:endParaRPr lang="en-US" dirty="0"/>
          </a:p>
        </p:txBody>
      </p:sp>
      <p:sp>
        <p:nvSpPr>
          <p:cNvPr id="12" name="TextBox 11">
            <a:extLst>
              <a:ext uri="{FF2B5EF4-FFF2-40B4-BE49-F238E27FC236}">
                <a16:creationId xmlns:a16="http://schemas.microsoft.com/office/drawing/2014/main" id="{018C352A-C2E1-7604-8427-D39CD9C21FB2}"/>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13F9246-3124-EB05-CBA4-4638BADFF612}"/>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4" name="Rectangle 13">
            <a:extLst>
              <a:ext uri="{FF2B5EF4-FFF2-40B4-BE49-F238E27FC236}">
                <a16:creationId xmlns:a16="http://schemas.microsoft.com/office/drawing/2014/main" id="{26CA8C63-912C-956B-DE0D-F0F47D2A0D5E}"/>
              </a:ext>
            </a:extLst>
          </p:cNvPr>
          <p:cNvSpPr/>
          <p:nvPr/>
        </p:nvSpPr>
        <p:spPr>
          <a:xfrm>
            <a:off x="1320800" y="2827432"/>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04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3402C-B3C9-BC03-C6DE-7FFAC715A2D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6D24D19-4DF6-6C25-A8EB-22402FE71092}"/>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C518178F-3F7A-D9DA-339E-4A0611A61A8B}"/>
              </a:ext>
            </a:extLst>
          </p:cNvPr>
          <p:cNvSpPr>
            <a:spLocks noGrp="1"/>
          </p:cNvSpPr>
          <p:nvPr>
            <p:ph type="title"/>
          </p:nvPr>
        </p:nvSpPr>
        <p:spPr>
          <a:xfrm>
            <a:off x="838200" y="593725"/>
            <a:ext cx="10394481" cy="1325563"/>
          </a:xfrm>
        </p:spPr>
        <p:txBody>
          <a:bodyPr>
            <a:normAutofit/>
          </a:bodyPr>
          <a:lstStyle/>
          <a:p>
            <a:r>
              <a:rPr lang="en-US" dirty="0"/>
              <a:t>CD56</a:t>
            </a:r>
            <a:r>
              <a:rPr lang="en-US" baseline="30000" dirty="0"/>
              <a:t>bright</a:t>
            </a:r>
            <a:r>
              <a:rPr lang="en-US" dirty="0"/>
              <a:t> of NKs may be a more general subset for thyroid and lung </a:t>
            </a:r>
            <a:r>
              <a:rPr lang="en-US" dirty="0" err="1"/>
              <a:t>irAEs</a:t>
            </a:r>
            <a:endParaRPr lang="en-US" dirty="0"/>
          </a:p>
        </p:txBody>
      </p:sp>
      <p:sp>
        <p:nvSpPr>
          <p:cNvPr id="12" name="TextBox 11">
            <a:extLst>
              <a:ext uri="{FF2B5EF4-FFF2-40B4-BE49-F238E27FC236}">
                <a16:creationId xmlns:a16="http://schemas.microsoft.com/office/drawing/2014/main" id="{3ED203E8-34AC-5F7D-E4B1-BE4F4A680FAD}"/>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C409E02-C548-1FD8-AC99-6CDB67D73F41}"/>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11" name="Rectangle 10">
            <a:extLst>
              <a:ext uri="{FF2B5EF4-FFF2-40B4-BE49-F238E27FC236}">
                <a16:creationId xmlns:a16="http://schemas.microsoft.com/office/drawing/2014/main" id="{4308A3DB-0926-849A-FE30-60B6B802DBBB}"/>
              </a:ext>
            </a:extLst>
          </p:cNvPr>
          <p:cNvSpPr/>
          <p:nvPr/>
        </p:nvSpPr>
        <p:spPr>
          <a:xfrm>
            <a:off x="3657600" y="3176580"/>
            <a:ext cx="233680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76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0C83-A4CC-75DE-323B-32AE53DBAF0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32CD989-1737-87EA-99F4-399B064A16F3}"/>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50E6D9A1-E178-BAF2-D431-D38B42734DD1}"/>
              </a:ext>
            </a:extLst>
          </p:cNvPr>
          <p:cNvSpPr>
            <a:spLocks noGrp="1"/>
          </p:cNvSpPr>
          <p:nvPr>
            <p:ph type="title"/>
          </p:nvPr>
        </p:nvSpPr>
        <p:spPr>
          <a:xfrm>
            <a:off x="838200" y="593725"/>
            <a:ext cx="10394481" cy="1325563"/>
          </a:xfrm>
        </p:spPr>
        <p:txBody>
          <a:bodyPr>
            <a:normAutofit/>
          </a:bodyPr>
          <a:lstStyle/>
          <a:p>
            <a:r>
              <a:rPr lang="en-US" dirty="0"/>
              <a:t>Naïve of Tregs may be a more general subset for combined and thyroid </a:t>
            </a:r>
            <a:r>
              <a:rPr lang="en-US" dirty="0" err="1"/>
              <a:t>irAEs</a:t>
            </a:r>
            <a:endParaRPr lang="en-US" dirty="0"/>
          </a:p>
        </p:txBody>
      </p:sp>
      <p:sp>
        <p:nvSpPr>
          <p:cNvPr id="12" name="TextBox 11">
            <a:extLst>
              <a:ext uri="{FF2B5EF4-FFF2-40B4-BE49-F238E27FC236}">
                <a16:creationId xmlns:a16="http://schemas.microsoft.com/office/drawing/2014/main" id="{3D1A9655-8CE4-4E7E-1B49-23AB10FCF583}"/>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65072854-E307-951E-733E-16FCF33CC31B}"/>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9" name="Rectangle 8">
            <a:extLst>
              <a:ext uri="{FF2B5EF4-FFF2-40B4-BE49-F238E27FC236}">
                <a16:creationId xmlns:a16="http://schemas.microsoft.com/office/drawing/2014/main" id="{8DA492B7-3AE3-220A-9300-B77A8E303755}"/>
              </a:ext>
            </a:extLst>
          </p:cNvPr>
          <p:cNvSpPr/>
          <p:nvPr/>
        </p:nvSpPr>
        <p:spPr>
          <a:xfrm>
            <a:off x="129286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972F9C-1F31-FC69-EDD6-04E759C691B1}"/>
              </a:ext>
            </a:extLst>
          </p:cNvPr>
          <p:cNvSpPr/>
          <p:nvPr/>
        </p:nvSpPr>
        <p:spPr>
          <a:xfrm>
            <a:off x="3657600" y="3548600"/>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997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F777-1730-6060-07CD-9753129F3E9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4E72240-3733-06C0-60F4-FE6214293118}"/>
              </a:ext>
            </a:extLst>
          </p:cNvPr>
          <p:cNvPicPr>
            <a:picLocks noChangeAspect="1"/>
          </p:cNvPicPr>
          <p:nvPr/>
        </p:nvPicPr>
        <p:blipFill>
          <a:blip r:embed="rId3"/>
          <a:stretch>
            <a:fillRect/>
          </a:stretch>
        </p:blipFill>
        <p:spPr>
          <a:xfrm>
            <a:off x="838200" y="1791892"/>
            <a:ext cx="9385570" cy="4686601"/>
          </a:xfrm>
          <a:prstGeom prst="rect">
            <a:avLst/>
          </a:prstGeom>
        </p:spPr>
      </p:pic>
      <p:sp>
        <p:nvSpPr>
          <p:cNvPr id="2" name="Title 1">
            <a:extLst>
              <a:ext uri="{FF2B5EF4-FFF2-40B4-BE49-F238E27FC236}">
                <a16:creationId xmlns:a16="http://schemas.microsoft.com/office/drawing/2014/main" id="{2F2A4134-59B8-653A-20DB-D912EE08234D}"/>
              </a:ext>
            </a:extLst>
          </p:cNvPr>
          <p:cNvSpPr>
            <a:spLocks noGrp="1"/>
          </p:cNvSpPr>
          <p:nvPr>
            <p:ph type="title"/>
          </p:nvPr>
        </p:nvSpPr>
        <p:spPr>
          <a:xfrm>
            <a:off x="838200" y="593725"/>
            <a:ext cx="10394481" cy="1325563"/>
          </a:xfrm>
        </p:spPr>
        <p:txBody>
          <a:bodyPr>
            <a:normAutofit/>
          </a:bodyPr>
          <a:lstStyle/>
          <a:p>
            <a:r>
              <a:rPr lang="en-US" dirty="0"/>
              <a:t>Other subsets may be more specific to certain types of </a:t>
            </a:r>
            <a:r>
              <a:rPr lang="en-US" dirty="0" err="1"/>
              <a:t>irAEs</a:t>
            </a:r>
            <a:endParaRPr lang="en-US" dirty="0"/>
          </a:p>
        </p:txBody>
      </p:sp>
      <p:sp>
        <p:nvSpPr>
          <p:cNvPr id="12" name="TextBox 11">
            <a:extLst>
              <a:ext uri="{FF2B5EF4-FFF2-40B4-BE49-F238E27FC236}">
                <a16:creationId xmlns:a16="http://schemas.microsoft.com/office/drawing/2014/main" id="{8C637C10-F201-675D-A587-1B1D9FCBA846}"/>
              </a:ext>
            </a:extLst>
          </p:cNvPr>
          <p:cNvSpPr txBox="1"/>
          <p:nvPr/>
        </p:nvSpPr>
        <p:spPr>
          <a:xfrm>
            <a:off x="7267833" y="3118035"/>
            <a:ext cx="417437"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EB270471-A7A0-5FA0-7FBE-BA40E23E6846}"/>
              </a:ext>
            </a:extLst>
          </p:cNvPr>
          <p:cNvSpPr txBox="1"/>
          <p:nvPr/>
        </p:nvSpPr>
        <p:spPr>
          <a:xfrm>
            <a:off x="8081963" y="2412367"/>
            <a:ext cx="417437" cy="369332"/>
          </a:xfrm>
          <a:prstGeom prst="rect">
            <a:avLst/>
          </a:prstGeom>
          <a:noFill/>
        </p:spPr>
        <p:txBody>
          <a:bodyPr wrap="square" rtlCol="0">
            <a:spAutoFit/>
          </a:bodyPr>
          <a:lstStyle/>
          <a:p>
            <a:r>
              <a:rPr lang="en-US" dirty="0"/>
              <a:t>*</a:t>
            </a:r>
          </a:p>
        </p:txBody>
      </p:sp>
      <p:sp>
        <p:nvSpPr>
          <p:cNvPr id="4" name="Rectangle 3">
            <a:extLst>
              <a:ext uri="{FF2B5EF4-FFF2-40B4-BE49-F238E27FC236}">
                <a16:creationId xmlns:a16="http://schemas.microsoft.com/office/drawing/2014/main" id="{874230FA-DEF6-D0D3-385F-78E0370DEF42}"/>
              </a:ext>
            </a:extLst>
          </p:cNvPr>
          <p:cNvSpPr/>
          <p:nvPr/>
        </p:nvSpPr>
        <p:spPr>
          <a:xfrm>
            <a:off x="4612640" y="4297680"/>
            <a:ext cx="1381760" cy="104648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C1156-172D-6928-801B-79CA7EC01DEB}"/>
              </a:ext>
            </a:extLst>
          </p:cNvPr>
          <p:cNvSpPr/>
          <p:nvPr/>
        </p:nvSpPr>
        <p:spPr>
          <a:xfrm>
            <a:off x="3667760" y="5344159"/>
            <a:ext cx="944880" cy="70199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458606-45AA-24B7-0507-6BB5C02EDFA2}"/>
              </a:ext>
            </a:extLst>
          </p:cNvPr>
          <p:cNvSpPr/>
          <p:nvPr/>
        </p:nvSpPr>
        <p:spPr>
          <a:xfrm>
            <a:off x="2245360" y="6046152"/>
            <a:ext cx="47752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F1BDEF5-398D-4135-0EE3-9207B6657A81}"/>
              </a:ext>
            </a:extLst>
          </p:cNvPr>
          <p:cNvSpPr/>
          <p:nvPr/>
        </p:nvSpPr>
        <p:spPr>
          <a:xfrm>
            <a:off x="2712720" y="3952748"/>
            <a:ext cx="955040" cy="3648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570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8314-5F0C-5525-EF3F-C2D81A81A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C9406-2162-74C7-42DE-6E76B45E3893}"/>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2738D74E-6124-BEFD-B84F-2E2F4A2328FE}"/>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b="1" dirty="0"/>
              <a:t>Determine how ICI alters immune cell landscape: what immune cell subsets change in </a:t>
            </a:r>
            <a:r>
              <a:rPr lang="en-US" b="1" dirty="0" err="1"/>
              <a:t>irAE</a:t>
            </a:r>
            <a:r>
              <a:rPr lang="en-US" b="1" dirty="0"/>
              <a:t> group-specific manner over ICI?</a:t>
            </a:r>
          </a:p>
        </p:txBody>
      </p:sp>
    </p:spTree>
    <p:extLst>
      <p:ext uri="{BB962C8B-B14F-4D97-AF65-F5344CB8AC3E}">
        <p14:creationId xmlns:p14="http://schemas.microsoft.com/office/powerpoint/2010/main" val="1420569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28E4-F67B-9840-07C3-600FEFC7C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E74E6-163E-865D-145A-09E7E380750E}"/>
              </a:ext>
            </a:extLst>
          </p:cNvPr>
          <p:cNvSpPr>
            <a:spLocks noGrp="1"/>
          </p:cNvSpPr>
          <p:nvPr>
            <p:ph type="title"/>
          </p:nvPr>
        </p:nvSpPr>
        <p:spPr>
          <a:xfrm>
            <a:off x="838200" y="593725"/>
            <a:ext cx="10394481" cy="1325563"/>
          </a:xfrm>
        </p:spPr>
        <p:txBody>
          <a:bodyPr>
            <a:normAutofit/>
          </a:bodyPr>
          <a:lstStyle/>
          <a:p>
            <a:r>
              <a:rPr lang="en-US" dirty="0"/>
              <a:t>Identifying which immune cell subsets change over ICI in </a:t>
            </a:r>
            <a:r>
              <a:rPr lang="en-US" dirty="0" err="1"/>
              <a:t>irAE</a:t>
            </a:r>
            <a:r>
              <a:rPr lang="en-US" dirty="0"/>
              <a:t> group-specific manner</a:t>
            </a:r>
          </a:p>
        </p:txBody>
      </p:sp>
      <p:sp>
        <p:nvSpPr>
          <p:cNvPr id="5" name="Content Placeholder 2">
            <a:extLst>
              <a:ext uri="{FF2B5EF4-FFF2-40B4-BE49-F238E27FC236}">
                <a16:creationId xmlns:a16="http://schemas.microsoft.com/office/drawing/2014/main" id="{66ADC5F5-7657-8DAC-5BA7-BB544F7CF5EC}"/>
              </a:ext>
            </a:extLst>
          </p:cNvPr>
          <p:cNvSpPr>
            <a:spLocks noGrp="1"/>
          </p:cNvSpPr>
          <p:nvPr>
            <p:ph idx="1"/>
          </p:nvPr>
        </p:nvSpPr>
        <p:spPr>
          <a:xfrm>
            <a:off x="838200" y="1919289"/>
            <a:ext cx="10124440" cy="4623402"/>
          </a:xfrm>
        </p:spPr>
        <p:txBody>
          <a:bodyPr>
            <a:normAutofit/>
          </a:bodyPr>
          <a:lstStyle/>
          <a:p>
            <a:pPr marL="514350" indent="-514350">
              <a:buFont typeface="+mj-lt"/>
              <a:buAutoNum type="arabicPeriod"/>
            </a:pPr>
            <a:r>
              <a:rPr lang="en-US" dirty="0"/>
              <a:t>Remove PD1</a:t>
            </a:r>
            <a:r>
              <a:rPr lang="en-US" baseline="30000" dirty="0"/>
              <a:t>+</a:t>
            </a:r>
            <a:r>
              <a:rPr lang="en-US" dirty="0"/>
              <a:t> subsets (detection blocked by anti-PD-1 therapeutic Abs)</a:t>
            </a:r>
          </a:p>
          <a:p>
            <a:pPr marL="514350" indent="-514350">
              <a:buFont typeface="+mj-lt"/>
              <a:buAutoNum type="arabicPeriod"/>
            </a:pPr>
            <a:r>
              <a:rPr lang="en-US" dirty="0"/>
              <a:t>For each subset</a:t>
            </a:r>
          </a:p>
          <a:p>
            <a:pPr marL="971550" lvl="1" indent="-514350">
              <a:buFont typeface="+mj-lt"/>
              <a:buAutoNum type="alphaLcParenR"/>
            </a:pPr>
            <a:r>
              <a:rPr lang="en-US" dirty="0"/>
              <a:t>Model relationship between subset frequency and time on ICI with or without an interaction between </a:t>
            </a:r>
            <a:r>
              <a:rPr lang="en-US" dirty="0" err="1"/>
              <a:t>irAE</a:t>
            </a:r>
            <a:r>
              <a:rPr lang="en-US" dirty="0"/>
              <a:t> group and time</a:t>
            </a:r>
          </a:p>
          <a:p>
            <a:pPr marL="971550" lvl="1" indent="-514350">
              <a:buFont typeface="+mj-lt"/>
              <a:buAutoNum type="alphaLcParenR"/>
            </a:pPr>
            <a:r>
              <a:rPr lang="en-US" dirty="0"/>
              <a:t>Test if including interaction term improves model fit (ANOVA)</a:t>
            </a:r>
          </a:p>
        </p:txBody>
      </p:sp>
    </p:spTree>
    <p:extLst>
      <p:ext uri="{BB962C8B-B14F-4D97-AF65-F5344CB8AC3E}">
        <p14:creationId xmlns:p14="http://schemas.microsoft.com/office/powerpoint/2010/main" val="244546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67D892C-AA50-FA44-0CFF-EBE09E583777}"/>
              </a:ext>
            </a:extLst>
          </p:cNvPr>
          <p:cNvGrpSpPr/>
          <p:nvPr/>
        </p:nvGrpSpPr>
        <p:grpSpPr>
          <a:xfrm>
            <a:off x="1626670" y="-933649"/>
            <a:ext cx="8780928" cy="6790623"/>
            <a:chOff x="2444817" y="67378"/>
            <a:chExt cx="8780928" cy="6790623"/>
          </a:xfrm>
        </p:grpSpPr>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247773"/>
              <a:ext cx="7991374" cy="6610228"/>
            </a:xfrm>
            <a:prstGeom prst="rect">
              <a:avLst/>
            </a:prstGeom>
          </p:spPr>
        </p:pic>
        <p:sp>
          <p:nvSpPr>
            <p:cNvPr id="5" name="Rectangle 4">
              <a:extLst>
                <a:ext uri="{FF2B5EF4-FFF2-40B4-BE49-F238E27FC236}">
                  <a16:creationId xmlns:a16="http://schemas.microsoft.com/office/drawing/2014/main" id="{646B138A-389C-FBA6-A73F-553FC0885CA7}"/>
                </a:ext>
              </a:extLst>
            </p:cNvPr>
            <p:cNvSpPr/>
            <p:nvPr/>
          </p:nvSpPr>
          <p:spPr>
            <a:xfrm>
              <a:off x="2444817" y="67378"/>
              <a:ext cx="8780928" cy="33162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inhibitors (ICIs) have revolutionized cancer treatment</a:t>
            </a:r>
          </a:p>
        </p:txBody>
      </p:sp>
      <p:sp>
        <p:nvSpPr>
          <p:cNvPr id="3" name="TextBox 2">
            <a:extLst>
              <a:ext uri="{FF2B5EF4-FFF2-40B4-BE49-F238E27FC236}">
                <a16:creationId xmlns:a16="http://schemas.microsoft.com/office/drawing/2014/main" id="{36AE1634-58B9-1AA8-A15E-BD81BE705576}"/>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6244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F64A-5126-DB20-C3B5-FEBB940A3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4E0CD-4AE3-BDE8-6C24-964F11064380}"/>
              </a:ext>
            </a:extLst>
          </p:cNvPr>
          <p:cNvSpPr>
            <a:spLocks noGrp="1"/>
          </p:cNvSpPr>
          <p:nvPr>
            <p:ph type="title"/>
          </p:nvPr>
        </p:nvSpPr>
        <p:spPr>
          <a:xfrm>
            <a:off x="838200" y="593725"/>
            <a:ext cx="10394481" cy="1325563"/>
          </a:xfrm>
        </p:spPr>
        <p:txBody>
          <a:bodyPr>
            <a:normAutofit/>
          </a:bodyPr>
          <a:lstStyle/>
          <a:p>
            <a:r>
              <a:rPr lang="en-US" dirty="0"/>
              <a:t>Frequency of CD56</a:t>
            </a:r>
            <a:r>
              <a:rPr lang="en-US" baseline="30000" dirty="0"/>
              <a:t>bright</a:t>
            </a:r>
            <a:r>
              <a:rPr lang="en-US" dirty="0"/>
              <a:t> of NK cells decreases early with ICI in combined and skin </a:t>
            </a:r>
            <a:r>
              <a:rPr lang="en-US" dirty="0" err="1"/>
              <a:t>irAE</a:t>
            </a:r>
            <a:r>
              <a:rPr lang="en-US" dirty="0"/>
              <a:t> groups</a:t>
            </a:r>
          </a:p>
        </p:txBody>
      </p:sp>
      <p:sp>
        <p:nvSpPr>
          <p:cNvPr id="12" name="TextBox 11">
            <a:extLst>
              <a:ext uri="{FF2B5EF4-FFF2-40B4-BE49-F238E27FC236}">
                <a16:creationId xmlns:a16="http://schemas.microsoft.com/office/drawing/2014/main" id="{1D6FD041-D2B0-B73D-148A-79FFF79B3D68}"/>
              </a:ext>
            </a:extLst>
          </p:cNvPr>
          <p:cNvSpPr txBox="1"/>
          <p:nvPr/>
        </p:nvSpPr>
        <p:spPr>
          <a:xfrm>
            <a:off x="3031852" y="5768054"/>
            <a:ext cx="2949846" cy="369332"/>
          </a:xfrm>
          <a:prstGeom prst="rect">
            <a:avLst/>
          </a:prstGeom>
          <a:noFill/>
        </p:spPr>
        <p:txBody>
          <a:bodyPr wrap="none" rtlCol="0">
            <a:spAutoFit/>
          </a:bodyPr>
          <a:lstStyle/>
          <a:p>
            <a:r>
              <a:rPr lang="en-US" dirty="0"/>
              <a:t>**: </a:t>
            </a:r>
            <a:r>
              <a:rPr lang="en-US" dirty="0" err="1"/>
              <a:t>padj</a:t>
            </a:r>
            <a:r>
              <a:rPr lang="en-US" dirty="0"/>
              <a:t> &lt; 0.01, *: </a:t>
            </a:r>
            <a:r>
              <a:rPr lang="en-US" dirty="0" err="1"/>
              <a:t>padj</a:t>
            </a:r>
            <a:r>
              <a:rPr lang="en-US" dirty="0"/>
              <a:t> &lt; 0.05</a:t>
            </a:r>
          </a:p>
        </p:txBody>
      </p:sp>
      <p:grpSp>
        <p:nvGrpSpPr>
          <p:cNvPr id="14" name="Group 13">
            <a:extLst>
              <a:ext uri="{FF2B5EF4-FFF2-40B4-BE49-F238E27FC236}">
                <a16:creationId xmlns:a16="http://schemas.microsoft.com/office/drawing/2014/main" id="{A597A259-033C-FA9D-1CBA-7F3EEA48611B}"/>
              </a:ext>
            </a:extLst>
          </p:cNvPr>
          <p:cNvGrpSpPr/>
          <p:nvPr/>
        </p:nvGrpSpPr>
        <p:grpSpPr>
          <a:xfrm>
            <a:off x="477979" y="2295036"/>
            <a:ext cx="10661183" cy="2790602"/>
            <a:chOff x="477979" y="2295036"/>
            <a:chExt cx="10661183" cy="2790602"/>
          </a:xfrm>
        </p:grpSpPr>
        <p:pic>
          <p:nvPicPr>
            <p:cNvPr id="9" name="Picture 8">
              <a:extLst>
                <a:ext uri="{FF2B5EF4-FFF2-40B4-BE49-F238E27FC236}">
                  <a16:creationId xmlns:a16="http://schemas.microsoft.com/office/drawing/2014/main" id="{512ACC5B-2694-EB74-1DEE-B0E0E070E700}"/>
                </a:ext>
              </a:extLst>
            </p:cNvPr>
            <p:cNvPicPr>
              <a:picLocks noChangeAspect="1"/>
            </p:cNvPicPr>
            <p:nvPr/>
          </p:nvPicPr>
          <p:blipFill>
            <a:blip r:embed="rId3"/>
            <a:stretch>
              <a:fillRect/>
            </a:stretch>
          </p:blipFill>
          <p:spPr>
            <a:xfrm>
              <a:off x="477979" y="2295036"/>
              <a:ext cx="10661183" cy="2790602"/>
            </a:xfrm>
            <a:prstGeom prst="rect">
              <a:avLst/>
            </a:prstGeom>
          </p:spPr>
        </p:pic>
        <p:sp>
          <p:nvSpPr>
            <p:cNvPr id="7" name="TextBox 6">
              <a:extLst>
                <a:ext uri="{FF2B5EF4-FFF2-40B4-BE49-F238E27FC236}">
                  <a16:creationId xmlns:a16="http://schemas.microsoft.com/office/drawing/2014/main" id="{580CE194-D7F0-91AC-0168-B13DAE11DA33}"/>
                </a:ext>
              </a:extLst>
            </p:cNvPr>
            <p:cNvSpPr txBox="1"/>
            <p:nvPr/>
          </p:nvSpPr>
          <p:spPr>
            <a:xfrm>
              <a:off x="2199033" y="2894508"/>
              <a:ext cx="1149300"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FD0D885F-6C44-18D6-A64E-718C4A48A432}"/>
                </a:ext>
              </a:extLst>
            </p:cNvPr>
            <p:cNvSpPr txBox="1"/>
            <p:nvPr/>
          </p:nvSpPr>
          <p:spPr>
            <a:xfrm>
              <a:off x="4018591" y="2894508"/>
              <a:ext cx="1149300"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4D18F02C-913F-1A36-2340-12A125776D5D}"/>
                </a:ext>
              </a:extLst>
            </p:cNvPr>
            <p:cNvSpPr txBox="1"/>
            <p:nvPr/>
          </p:nvSpPr>
          <p:spPr>
            <a:xfrm>
              <a:off x="5703411" y="2894508"/>
              <a:ext cx="1149300" cy="369332"/>
            </a:xfrm>
            <a:prstGeom prst="rect">
              <a:avLst/>
            </a:prstGeom>
            <a:noFill/>
          </p:spPr>
          <p:txBody>
            <a:bodyPr wrap="square">
              <a:spAutoFit/>
            </a:bodyPr>
            <a:lstStyle/>
            <a:p>
              <a:r>
                <a:rPr lang="en-US" dirty="0" err="1"/>
                <a:t>n.s</a:t>
              </a:r>
              <a:r>
                <a:rPr lang="en-US" dirty="0"/>
                <a:t>.</a:t>
              </a:r>
            </a:p>
          </p:txBody>
        </p:sp>
        <p:sp>
          <p:nvSpPr>
            <p:cNvPr id="11" name="TextBox 10">
              <a:extLst>
                <a:ext uri="{FF2B5EF4-FFF2-40B4-BE49-F238E27FC236}">
                  <a16:creationId xmlns:a16="http://schemas.microsoft.com/office/drawing/2014/main" id="{C52716A6-82BB-6B6E-20AD-8FCBB2FF5EDC}"/>
                </a:ext>
              </a:extLst>
            </p:cNvPr>
            <p:cNvSpPr txBox="1"/>
            <p:nvPr/>
          </p:nvSpPr>
          <p:spPr>
            <a:xfrm>
              <a:off x="7502187" y="2894508"/>
              <a:ext cx="1149300" cy="369332"/>
            </a:xfrm>
            <a:prstGeom prst="rect">
              <a:avLst/>
            </a:prstGeom>
            <a:noFill/>
          </p:spPr>
          <p:txBody>
            <a:bodyPr wrap="square">
              <a:spAutoFit/>
            </a:bodyPr>
            <a:lstStyle/>
            <a:p>
              <a:r>
                <a:rPr lang="en-US" dirty="0" err="1"/>
                <a:t>n.s</a:t>
              </a:r>
              <a:r>
                <a:rPr lang="en-US" dirty="0"/>
                <a:t>.</a:t>
              </a:r>
            </a:p>
          </p:txBody>
        </p:sp>
        <p:sp>
          <p:nvSpPr>
            <p:cNvPr id="13" name="TextBox 12">
              <a:extLst>
                <a:ext uri="{FF2B5EF4-FFF2-40B4-BE49-F238E27FC236}">
                  <a16:creationId xmlns:a16="http://schemas.microsoft.com/office/drawing/2014/main" id="{76F0CCF8-BE77-AFD3-8955-3852382F7725}"/>
                </a:ext>
              </a:extLst>
            </p:cNvPr>
            <p:cNvSpPr txBox="1"/>
            <p:nvPr/>
          </p:nvSpPr>
          <p:spPr>
            <a:xfrm>
              <a:off x="9220986" y="2894508"/>
              <a:ext cx="1149300" cy="369332"/>
            </a:xfrm>
            <a:prstGeom prst="rect">
              <a:avLst/>
            </a:prstGeom>
            <a:noFill/>
          </p:spPr>
          <p:txBody>
            <a:bodyPr wrap="square">
              <a:spAutoFit/>
            </a:bodyPr>
            <a:lstStyle/>
            <a:p>
              <a:r>
                <a:rPr lang="en-US" dirty="0" err="1"/>
                <a:t>n.s</a:t>
              </a:r>
              <a:r>
                <a:rPr lang="en-US" dirty="0"/>
                <a:t>.</a:t>
              </a:r>
            </a:p>
          </p:txBody>
        </p:sp>
      </p:grpSp>
      <p:sp>
        <p:nvSpPr>
          <p:cNvPr id="5" name="TextBox 4">
            <a:extLst>
              <a:ext uri="{FF2B5EF4-FFF2-40B4-BE49-F238E27FC236}">
                <a16:creationId xmlns:a16="http://schemas.microsoft.com/office/drawing/2014/main" id="{CA27C693-7FC8-BFE4-076D-3CBAD69BAC36}"/>
              </a:ext>
            </a:extLst>
          </p:cNvPr>
          <p:cNvSpPr txBox="1"/>
          <p:nvPr/>
        </p:nvSpPr>
        <p:spPr>
          <a:xfrm>
            <a:off x="6309184" y="5461386"/>
            <a:ext cx="4983417" cy="1200329"/>
          </a:xfrm>
          <a:prstGeom prst="rect">
            <a:avLst/>
          </a:prstGeom>
          <a:noFill/>
        </p:spPr>
        <p:txBody>
          <a:bodyPr wrap="square">
            <a:spAutoFit/>
          </a:bodyPr>
          <a:lstStyle/>
          <a:p>
            <a:r>
              <a:rPr lang="en-US" dirty="0"/>
              <a:t>CD56</a:t>
            </a:r>
            <a:r>
              <a:rPr lang="en-US" baseline="30000" dirty="0"/>
              <a:t>bright</a:t>
            </a:r>
            <a:r>
              <a:rPr lang="en-US" dirty="0"/>
              <a:t> NK 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p:txBody>
      </p:sp>
      <p:sp>
        <p:nvSpPr>
          <p:cNvPr id="15" name="TextBox 14">
            <a:extLst>
              <a:ext uri="{FF2B5EF4-FFF2-40B4-BE49-F238E27FC236}">
                <a16:creationId xmlns:a16="http://schemas.microsoft.com/office/drawing/2014/main" id="{D8DE5A11-B1EA-68A2-1139-C1B0A002B5DA}"/>
              </a:ext>
            </a:extLst>
          </p:cNvPr>
          <p:cNvSpPr txBox="1"/>
          <p:nvPr/>
        </p:nvSpPr>
        <p:spPr>
          <a:xfrm>
            <a:off x="1975287" y="4845881"/>
            <a:ext cx="788999" cy="369332"/>
          </a:xfrm>
          <a:prstGeom prst="rect">
            <a:avLst/>
          </a:prstGeom>
          <a:noFill/>
        </p:spPr>
        <p:txBody>
          <a:bodyPr wrap="none" rtlCol="0">
            <a:spAutoFit/>
          </a:bodyPr>
          <a:lstStyle/>
          <a:p>
            <a:r>
              <a:rPr lang="en-US" dirty="0">
                <a:solidFill>
                  <a:srgbClr val="FF6C66"/>
                </a:solidFill>
              </a:rPr>
              <a:t>n = 19</a:t>
            </a:r>
          </a:p>
        </p:txBody>
      </p:sp>
      <p:sp>
        <p:nvSpPr>
          <p:cNvPr id="16" name="TextBox 15">
            <a:extLst>
              <a:ext uri="{FF2B5EF4-FFF2-40B4-BE49-F238E27FC236}">
                <a16:creationId xmlns:a16="http://schemas.microsoft.com/office/drawing/2014/main" id="{C194F41D-B1FB-1F3C-EDBD-25C67E8F85C3}"/>
              </a:ext>
            </a:extLst>
          </p:cNvPr>
          <p:cNvSpPr txBox="1"/>
          <p:nvPr/>
        </p:nvSpPr>
        <p:spPr>
          <a:xfrm>
            <a:off x="1975287" y="5107774"/>
            <a:ext cx="761747" cy="369332"/>
          </a:xfrm>
          <a:prstGeom prst="rect">
            <a:avLst/>
          </a:prstGeom>
          <a:noFill/>
        </p:spPr>
        <p:txBody>
          <a:bodyPr wrap="none" rtlCol="0">
            <a:spAutoFit/>
          </a:bodyPr>
          <a:lstStyle/>
          <a:p>
            <a:r>
              <a:rPr lang="en-US" dirty="0">
                <a:solidFill>
                  <a:srgbClr val="00C1C5"/>
                </a:solidFill>
              </a:rPr>
              <a:t>n = 24</a:t>
            </a:r>
          </a:p>
        </p:txBody>
      </p:sp>
      <p:sp>
        <p:nvSpPr>
          <p:cNvPr id="17" name="TextBox 16">
            <a:extLst>
              <a:ext uri="{FF2B5EF4-FFF2-40B4-BE49-F238E27FC236}">
                <a16:creationId xmlns:a16="http://schemas.microsoft.com/office/drawing/2014/main" id="{1867495C-E3D9-6981-DDCE-69BCCF511FBE}"/>
              </a:ext>
            </a:extLst>
          </p:cNvPr>
          <p:cNvSpPr txBox="1"/>
          <p:nvPr/>
        </p:nvSpPr>
        <p:spPr>
          <a:xfrm>
            <a:off x="3696828" y="4845881"/>
            <a:ext cx="644728" cy="369332"/>
          </a:xfrm>
          <a:prstGeom prst="rect">
            <a:avLst/>
          </a:prstGeom>
          <a:noFill/>
        </p:spPr>
        <p:txBody>
          <a:bodyPr wrap="none" rtlCol="0">
            <a:spAutoFit/>
          </a:bodyPr>
          <a:lstStyle/>
          <a:p>
            <a:r>
              <a:rPr lang="en-US" dirty="0">
                <a:solidFill>
                  <a:srgbClr val="FF6C66"/>
                </a:solidFill>
              </a:rPr>
              <a:t>n = 9</a:t>
            </a:r>
          </a:p>
        </p:txBody>
      </p:sp>
      <p:sp>
        <p:nvSpPr>
          <p:cNvPr id="18" name="TextBox 17">
            <a:extLst>
              <a:ext uri="{FF2B5EF4-FFF2-40B4-BE49-F238E27FC236}">
                <a16:creationId xmlns:a16="http://schemas.microsoft.com/office/drawing/2014/main" id="{466539A4-EBFB-5848-A36B-D053D368FB5C}"/>
              </a:ext>
            </a:extLst>
          </p:cNvPr>
          <p:cNvSpPr txBox="1"/>
          <p:nvPr/>
        </p:nvSpPr>
        <p:spPr>
          <a:xfrm>
            <a:off x="3696828" y="5107774"/>
            <a:ext cx="761747" cy="369332"/>
          </a:xfrm>
          <a:prstGeom prst="rect">
            <a:avLst/>
          </a:prstGeom>
          <a:noFill/>
        </p:spPr>
        <p:txBody>
          <a:bodyPr wrap="none" rtlCol="0">
            <a:spAutoFit/>
          </a:bodyPr>
          <a:lstStyle/>
          <a:p>
            <a:r>
              <a:rPr lang="en-US" dirty="0">
                <a:solidFill>
                  <a:srgbClr val="00C1C5"/>
                </a:solidFill>
              </a:rPr>
              <a:t>n = 34</a:t>
            </a:r>
          </a:p>
        </p:txBody>
      </p:sp>
      <p:sp>
        <p:nvSpPr>
          <p:cNvPr id="19" name="TextBox 18">
            <a:extLst>
              <a:ext uri="{FF2B5EF4-FFF2-40B4-BE49-F238E27FC236}">
                <a16:creationId xmlns:a16="http://schemas.microsoft.com/office/drawing/2014/main" id="{B1FBE4B5-0971-08F8-DE40-F3D365776CF1}"/>
              </a:ext>
            </a:extLst>
          </p:cNvPr>
          <p:cNvSpPr txBox="1"/>
          <p:nvPr/>
        </p:nvSpPr>
        <p:spPr>
          <a:xfrm>
            <a:off x="5446496" y="5107774"/>
            <a:ext cx="644728" cy="369332"/>
          </a:xfrm>
          <a:prstGeom prst="rect">
            <a:avLst/>
          </a:prstGeom>
          <a:noFill/>
        </p:spPr>
        <p:txBody>
          <a:bodyPr wrap="none" rtlCol="0">
            <a:spAutoFit/>
          </a:bodyPr>
          <a:lstStyle/>
          <a:p>
            <a:r>
              <a:rPr lang="en-US" dirty="0">
                <a:solidFill>
                  <a:srgbClr val="FF6C66"/>
                </a:solidFill>
              </a:rPr>
              <a:t>n = 3</a:t>
            </a:r>
          </a:p>
        </p:txBody>
      </p:sp>
      <p:sp>
        <p:nvSpPr>
          <p:cNvPr id="20" name="TextBox 19">
            <a:extLst>
              <a:ext uri="{FF2B5EF4-FFF2-40B4-BE49-F238E27FC236}">
                <a16:creationId xmlns:a16="http://schemas.microsoft.com/office/drawing/2014/main" id="{5FDFA140-1230-67B7-8B06-0253A5AA54D6}"/>
              </a:ext>
            </a:extLst>
          </p:cNvPr>
          <p:cNvSpPr txBox="1"/>
          <p:nvPr/>
        </p:nvSpPr>
        <p:spPr>
          <a:xfrm>
            <a:off x="5446496" y="5369667"/>
            <a:ext cx="761747" cy="369332"/>
          </a:xfrm>
          <a:prstGeom prst="rect">
            <a:avLst/>
          </a:prstGeom>
          <a:noFill/>
        </p:spPr>
        <p:txBody>
          <a:bodyPr wrap="none" rtlCol="0">
            <a:spAutoFit/>
          </a:bodyPr>
          <a:lstStyle/>
          <a:p>
            <a:r>
              <a:rPr lang="en-US" dirty="0">
                <a:solidFill>
                  <a:srgbClr val="00C1C5"/>
                </a:solidFill>
              </a:rPr>
              <a:t>n = 40</a:t>
            </a:r>
          </a:p>
        </p:txBody>
      </p:sp>
      <p:sp>
        <p:nvSpPr>
          <p:cNvPr id="21" name="TextBox 20">
            <a:extLst>
              <a:ext uri="{FF2B5EF4-FFF2-40B4-BE49-F238E27FC236}">
                <a16:creationId xmlns:a16="http://schemas.microsoft.com/office/drawing/2014/main" id="{36BACA27-F376-5882-D420-94CD18312A9B}"/>
              </a:ext>
            </a:extLst>
          </p:cNvPr>
          <p:cNvSpPr txBox="1"/>
          <p:nvPr/>
        </p:nvSpPr>
        <p:spPr>
          <a:xfrm>
            <a:off x="7254663" y="4845881"/>
            <a:ext cx="644728" cy="369332"/>
          </a:xfrm>
          <a:prstGeom prst="rect">
            <a:avLst/>
          </a:prstGeom>
          <a:noFill/>
        </p:spPr>
        <p:txBody>
          <a:bodyPr wrap="none" rtlCol="0">
            <a:spAutoFit/>
          </a:bodyPr>
          <a:lstStyle/>
          <a:p>
            <a:r>
              <a:rPr lang="en-US" dirty="0">
                <a:solidFill>
                  <a:srgbClr val="FF6C66"/>
                </a:solidFill>
              </a:rPr>
              <a:t>n = 3</a:t>
            </a:r>
          </a:p>
        </p:txBody>
      </p:sp>
      <p:sp>
        <p:nvSpPr>
          <p:cNvPr id="22" name="TextBox 21">
            <a:extLst>
              <a:ext uri="{FF2B5EF4-FFF2-40B4-BE49-F238E27FC236}">
                <a16:creationId xmlns:a16="http://schemas.microsoft.com/office/drawing/2014/main" id="{D5C6EA13-FCD5-A741-E235-801BF914FB0E}"/>
              </a:ext>
            </a:extLst>
          </p:cNvPr>
          <p:cNvSpPr txBox="1"/>
          <p:nvPr/>
        </p:nvSpPr>
        <p:spPr>
          <a:xfrm>
            <a:off x="7254663" y="5107774"/>
            <a:ext cx="761747" cy="369332"/>
          </a:xfrm>
          <a:prstGeom prst="rect">
            <a:avLst/>
          </a:prstGeom>
          <a:noFill/>
        </p:spPr>
        <p:txBody>
          <a:bodyPr wrap="none" rtlCol="0">
            <a:spAutoFit/>
          </a:bodyPr>
          <a:lstStyle/>
          <a:p>
            <a:r>
              <a:rPr lang="en-US" dirty="0">
                <a:solidFill>
                  <a:srgbClr val="00C1C5"/>
                </a:solidFill>
              </a:rPr>
              <a:t>n = 40</a:t>
            </a:r>
          </a:p>
        </p:txBody>
      </p:sp>
      <p:sp>
        <p:nvSpPr>
          <p:cNvPr id="23" name="TextBox 22">
            <a:extLst>
              <a:ext uri="{FF2B5EF4-FFF2-40B4-BE49-F238E27FC236}">
                <a16:creationId xmlns:a16="http://schemas.microsoft.com/office/drawing/2014/main" id="{19F8CC46-4552-5A81-3B0E-AA75EB1777D7}"/>
              </a:ext>
            </a:extLst>
          </p:cNvPr>
          <p:cNvSpPr txBox="1"/>
          <p:nvPr/>
        </p:nvSpPr>
        <p:spPr>
          <a:xfrm>
            <a:off x="8977079" y="4846128"/>
            <a:ext cx="644728" cy="369332"/>
          </a:xfrm>
          <a:prstGeom prst="rect">
            <a:avLst/>
          </a:prstGeom>
          <a:noFill/>
        </p:spPr>
        <p:txBody>
          <a:bodyPr wrap="none" rtlCol="0">
            <a:spAutoFit/>
          </a:bodyPr>
          <a:lstStyle/>
          <a:p>
            <a:r>
              <a:rPr lang="en-US" dirty="0">
                <a:solidFill>
                  <a:srgbClr val="FF6C66"/>
                </a:solidFill>
              </a:rPr>
              <a:t>n = 7</a:t>
            </a:r>
          </a:p>
        </p:txBody>
      </p:sp>
      <p:sp>
        <p:nvSpPr>
          <p:cNvPr id="24" name="TextBox 23">
            <a:extLst>
              <a:ext uri="{FF2B5EF4-FFF2-40B4-BE49-F238E27FC236}">
                <a16:creationId xmlns:a16="http://schemas.microsoft.com/office/drawing/2014/main" id="{B5474098-913F-ECAB-E558-6B8A8DB1F5E7}"/>
              </a:ext>
            </a:extLst>
          </p:cNvPr>
          <p:cNvSpPr txBox="1"/>
          <p:nvPr/>
        </p:nvSpPr>
        <p:spPr>
          <a:xfrm>
            <a:off x="8977079" y="5108021"/>
            <a:ext cx="761747" cy="369332"/>
          </a:xfrm>
          <a:prstGeom prst="rect">
            <a:avLst/>
          </a:prstGeom>
          <a:noFill/>
        </p:spPr>
        <p:txBody>
          <a:bodyPr wrap="none" rtlCol="0">
            <a:spAutoFit/>
          </a:bodyPr>
          <a:lstStyle/>
          <a:p>
            <a:r>
              <a:rPr lang="en-US" dirty="0">
                <a:solidFill>
                  <a:srgbClr val="00C1C5"/>
                </a:solidFill>
              </a:rPr>
              <a:t>n = 36</a:t>
            </a:r>
          </a:p>
        </p:txBody>
      </p:sp>
    </p:spTree>
    <p:extLst>
      <p:ext uri="{BB962C8B-B14F-4D97-AF65-F5344CB8AC3E}">
        <p14:creationId xmlns:p14="http://schemas.microsoft.com/office/powerpoint/2010/main" val="315066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34422-7673-A1CE-F0B7-B07E931D020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F51FDE5-0DAD-F53D-57BB-1A5A17DF2BCD}"/>
              </a:ext>
            </a:extLst>
          </p:cNvPr>
          <p:cNvPicPr>
            <a:picLocks noChangeAspect="1"/>
          </p:cNvPicPr>
          <p:nvPr/>
        </p:nvPicPr>
        <p:blipFill>
          <a:blip r:embed="rId3"/>
          <a:stretch>
            <a:fillRect/>
          </a:stretch>
        </p:blipFill>
        <p:spPr>
          <a:xfrm>
            <a:off x="8065507" y="1955701"/>
            <a:ext cx="560543" cy="536520"/>
          </a:xfrm>
          <a:prstGeom prst="rect">
            <a:avLst/>
          </a:prstGeom>
        </p:spPr>
      </p:pic>
      <p:sp>
        <p:nvSpPr>
          <p:cNvPr id="2" name="Title 1">
            <a:extLst>
              <a:ext uri="{FF2B5EF4-FFF2-40B4-BE49-F238E27FC236}">
                <a16:creationId xmlns:a16="http://schemas.microsoft.com/office/drawing/2014/main" id="{AE361E62-9DF4-B876-042A-3DA542F6DFDF}"/>
              </a:ext>
            </a:extLst>
          </p:cNvPr>
          <p:cNvSpPr>
            <a:spLocks noGrp="1"/>
          </p:cNvSpPr>
          <p:nvPr>
            <p:ph type="title"/>
          </p:nvPr>
        </p:nvSpPr>
        <p:spPr>
          <a:xfrm>
            <a:off x="838200" y="593725"/>
            <a:ext cx="10515600" cy="1325563"/>
          </a:xfrm>
        </p:spPr>
        <p:txBody>
          <a:bodyPr>
            <a:normAutofit fontScale="90000"/>
          </a:bodyPr>
          <a:lstStyle/>
          <a:p>
            <a:r>
              <a:rPr lang="en-US" dirty="0"/>
              <a:t>Model: early on ICI, CD56</a:t>
            </a:r>
            <a:r>
              <a:rPr lang="en-US" baseline="30000" dirty="0"/>
              <a:t>bright</a:t>
            </a:r>
            <a:r>
              <a:rPr lang="en-US" dirty="0"/>
              <a:t> NK cells traffic out of periphery to </a:t>
            </a:r>
            <a:r>
              <a:rPr lang="en-US" dirty="0" err="1"/>
              <a:t>irAE</a:t>
            </a:r>
            <a:r>
              <a:rPr lang="en-US" dirty="0"/>
              <a:t> sites where they contribute to pathology</a:t>
            </a:r>
          </a:p>
        </p:txBody>
      </p:sp>
      <p:sp>
        <p:nvSpPr>
          <p:cNvPr id="8" name="TextBox 7">
            <a:extLst>
              <a:ext uri="{FF2B5EF4-FFF2-40B4-BE49-F238E27FC236}">
                <a16:creationId xmlns:a16="http://schemas.microsoft.com/office/drawing/2014/main" id="{7D685245-338F-47BF-3A87-D9C1D6CB27F7}"/>
              </a:ext>
            </a:extLst>
          </p:cNvPr>
          <p:cNvSpPr txBox="1"/>
          <p:nvPr/>
        </p:nvSpPr>
        <p:spPr>
          <a:xfrm>
            <a:off x="6568893" y="2201544"/>
            <a:ext cx="5199386" cy="4247317"/>
          </a:xfrm>
          <a:prstGeom prst="rect">
            <a:avLst/>
          </a:prstGeom>
          <a:noFill/>
        </p:spPr>
        <p:txBody>
          <a:bodyPr wrap="square">
            <a:spAutoFit/>
          </a:bodyPr>
          <a:lstStyle/>
          <a:p>
            <a:r>
              <a:rPr lang="en-US" dirty="0"/>
              <a:t>CD56</a:t>
            </a:r>
            <a:r>
              <a:rPr lang="en-US" baseline="30000" dirty="0"/>
              <a:t>bright</a:t>
            </a:r>
            <a:r>
              <a:rPr lang="en-US" dirty="0"/>
              <a:t> NKs…</a:t>
            </a:r>
          </a:p>
          <a:p>
            <a:pPr marL="457200" indent="-457200">
              <a:buFont typeface="Arial" panose="020B0604020202020204" pitchFamily="34" charset="0"/>
              <a:buChar char="•"/>
            </a:pPr>
            <a:r>
              <a:rPr lang="en-US" dirty="0"/>
              <a:t>of non-granulocyte frequency lower in periphery in severe </a:t>
            </a:r>
            <a:r>
              <a:rPr lang="en-US" dirty="0" err="1"/>
              <a:t>irAE</a:t>
            </a:r>
            <a:r>
              <a:rPr lang="en-US" dirty="0"/>
              <a:t> patients at time of </a:t>
            </a:r>
            <a:r>
              <a:rPr lang="en-US" dirty="0" err="1"/>
              <a:t>irAE</a:t>
            </a:r>
            <a:r>
              <a:rPr lang="en-US" dirty="0"/>
              <a:t> (</a:t>
            </a:r>
            <a:r>
              <a:rPr lang="en-US" dirty="0" err="1"/>
              <a:t>Kovacsovics-Bankowski</a:t>
            </a:r>
            <a:r>
              <a:rPr lang="en-US" dirty="0"/>
              <a:t> et al. </a:t>
            </a:r>
            <a:r>
              <a:rPr lang="en-US" i="1" dirty="0"/>
              <a:t>J </a:t>
            </a:r>
            <a:r>
              <a:rPr lang="en-US" i="1" dirty="0" err="1"/>
              <a:t>Immunother</a:t>
            </a:r>
            <a:r>
              <a:rPr lang="en-US" i="1" dirty="0"/>
              <a:t> Cancer</a:t>
            </a:r>
            <a:r>
              <a:rPr lang="en-US" dirty="0"/>
              <a:t>. 2024)</a:t>
            </a:r>
          </a:p>
          <a:p>
            <a:pPr marL="457200" indent="-457200">
              <a:buFont typeface="Arial" panose="020B0604020202020204" pitchFamily="34" charset="0"/>
              <a:buChar char="•"/>
            </a:pPr>
            <a:r>
              <a:rPr lang="en-US" dirty="0"/>
              <a:t>in synovium of RA patients (</a:t>
            </a:r>
            <a:r>
              <a:rPr lang="en-US" dirty="0" err="1"/>
              <a:t>Pridgeon</a:t>
            </a:r>
            <a:r>
              <a:rPr lang="en-US" dirty="0"/>
              <a:t> et al. </a:t>
            </a:r>
            <a:r>
              <a:rPr lang="en-US" i="1" dirty="0"/>
              <a:t>Rheumatology </a:t>
            </a:r>
            <a:r>
              <a:rPr lang="en-US" dirty="0"/>
              <a:t>2003)</a:t>
            </a:r>
          </a:p>
          <a:p>
            <a:pPr marL="457200" indent="-457200">
              <a:buFont typeface="Arial" panose="020B0604020202020204" pitchFamily="34" charset="0"/>
              <a:buChar char="•"/>
            </a:pPr>
            <a:r>
              <a:rPr lang="en-US" dirty="0"/>
              <a:t>expanded within inflamed joints of patients with inflammatory arthritis (</a:t>
            </a:r>
            <a:r>
              <a:rPr lang="en-US" dirty="0" err="1"/>
              <a:t>Dalbeth</a:t>
            </a:r>
            <a:r>
              <a:rPr lang="en-US" dirty="0"/>
              <a:t> &amp; Callan </a:t>
            </a:r>
            <a:r>
              <a:rPr lang="en-US" i="1" dirty="0"/>
              <a:t>Arthritis &amp; Rheumatology </a:t>
            </a:r>
            <a:r>
              <a:rPr lang="en-US" dirty="0"/>
              <a:t>2002)</a:t>
            </a:r>
          </a:p>
          <a:p>
            <a:pPr marL="457200" indent="-457200">
              <a:buFont typeface="Arial" panose="020B0604020202020204" pitchFamily="34" charset="0"/>
              <a:buChar char="•"/>
            </a:pPr>
            <a:r>
              <a:rPr lang="en-US" dirty="0"/>
              <a:t>enriched in inflammatory sites (</a:t>
            </a:r>
            <a:r>
              <a:rPr lang="en-US" dirty="0" err="1"/>
              <a:t>Dalbeth</a:t>
            </a:r>
            <a:r>
              <a:rPr lang="en-US" dirty="0"/>
              <a:t> et al. </a:t>
            </a:r>
            <a:r>
              <a:rPr lang="en-US" i="1" dirty="0"/>
              <a:t>J Immunol </a:t>
            </a:r>
            <a:r>
              <a:rPr lang="en-US" dirty="0"/>
              <a:t>2004)</a:t>
            </a:r>
          </a:p>
          <a:p>
            <a:pPr marL="457200" indent="-457200">
              <a:buFont typeface="Arial" panose="020B0604020202020204" pitchFamily="34" charset="0"/>
              <a:buChar char="•"/>
            </a:pPr>
            <a:r>
              <a:rPr lang="en-US" dirty="0"/>
              <a:t>accumulate in psoriatic skin and exacerbate inflammation (Ottaviani et al. </a:t>
            </a:r>
            <a:r>
              <a:rPr lang="en-US" i="1" dirty="0" err="1"/>
              <a:t>Eur</a:t>
            </a:r>
            <a:r>
              <a:rPr lang="en-US" i="1" dirty="0"/>
              <a:t> J Immunol</a:t>
            </a:r>
            <a:r>
              <a:rPr lang="en-US" dirty="0"/>
              <a:t> 2006)</a:t>
            </a:r>
          </a:p>
        </p:txBody>
      </p:sp>
      <p:pic>
        <p:nvPicPr>
          <p:cNvPr id="4" name="Picture 3">
            <a:extLst>
              <a:ext uri="{FF2B5EF4-FFF2-40B4-BE49-F238E27FC236}">
                <a16:creationId xmlns:a16="http://schemas.microsoft.com/office/drawing/2014/main" id="{781B33E0-5FBD-E272-9935-3EAC4D7C599A}"/>
              </a:ext>
            </a:extLst>
          </p:cNvPr>
          <p:cNvPicPr>
            <a:picLocks noChangeAspect="1"/>
          </p:cNvPicPr>
          <p:nvPr/>
        </p:nvPicPr>
        <p:blipFill>
          <a:blip r:embed="rId4"/>
          <a:stretch>
            <a:fillRect/>
          </a:stretch>
        </p:blipFill>
        <p:spPr>
          <a:xfrm>
            <a:off x="2272973" y="1855839"/>
            <a:ext cx="3441635" cy="4696278"/>
          </a:xfrm>
          <a:prstGeom prst="rect">
            <a:avLst/>
          </a:prstGeom>
        </p:spPr>
      </p:pic>
      <p:sp>
        <p:nvSpPr>
          <p:cNvPr id="5" name="TextBox 4">
            <a:extLst>
              <a:ext uri="{FF2B5EF4-FFF2-40B4-BE49-F238E27FC236}">
                <a16:creationId xmlns:a16="http://schemas.microsoft.com/office/drawing/2014/main" id="{382CAE5A-74B2-6729-E424-1A8491384F57}"/>
              </a:ext>
            </a:extLst>
          </p:cNvPr>
          <p:cNvSpPr txBox="1"/>
          <p:nvPr/>
        </p:nvSpPr>
        <p:spPr>
          <a:xfrm>
            <a:off x="5517572" y="6178891"/>
            <a:ext cx="1156855" cy="369332"/>
          </a:xfrm>
          <a:prstGeom prst="rect">
            <a:avLst/>
          </a:prstGeom>
          <a:noFill/>
        </p:spPr>
        <p:txBody>
          <a:bodyPr wrap="none" rtlCol="0">
            <a:spAutoFit/>
          </a:bodyPr>
          <a:lstStyle/>
          <a:p>
            <a:r>
              <a:rPr lang="en-US" dirty="0" err="1"/>
              <a:t>bioRender</a:t>
            </a:r>
            <a:endParaRPr lang="en-US" dirty="0"/>
          </a:p>
        </p:txBody>
      </p:sp>
      <p:sp>
        <p:nvSpPr>
          <p:cNvPr id="6" name="TextBox 5">
            <a:extLst>
              <a:ext uri="{FF2B5EF4-FFF2-40B4-BE49-F238E27FC236}">
                <a16:creationId xmlns:a16="http://schemas.microsoft.com/office/drawing/2014/main" id="{09D75779-F12A-242F-9CB7-20497859243F}"/>
              </a:ext>
            </a:extLst>
          </p:cNvPr>
          <p:cNvSpPr txBox="1"/>
          <p:nvPr/>
        </p:nvSpPr>
        <p:spPr>
          <a:xfrm>
            <a:off x="1102072" y="2670026"/>
            <a:ext cx="805220" cy="369332"/>
          </a:xfrm>
          <a:prstGeom prst="rect">
            <a:avLst/>
          </a:prstGeom>
          <a:noFill/>
        </p:spPr>
        <p:txBody>
          <a:bodyPr wrap="square" rtlCol="0">
            <a:spAutoFit/>
          </a:bodyPr>
          <a:lstStyle/>
          <a:p>
            <a:r>
              <a:rPr lang="en-US" dirty="0"/>
              <a:t>Pre-ICI</a:t>
            </a:r>
          </a:p>
        </p:txBody>
      </p:sp>
      <p:sp>
        <p:nvSpPr>
          <p:cNvPr id="7" name="TextBox 6">
            <a:extLst>
              <a:ext uri="{FF2B5EF4-FFF2-40B4-BE49-F238E27FC236}">
                <a16:creationId xmlns:a16="http://schemas.microsoft.com/office/drawing/2014/main" id="{6C917DFD-5EA6-E1A0-2CF4-E009868EFE2D}"/>
              </a:ext>
            </a:extLst>
          </p:cNvPr>
          <p:cNvSpPr txBox="1"/>
          <p:nvPr/>
        </p:nvSpPr>
        <p:spPr>
          <a:xfrm>
            <a:off x="911764" y="4938713"/>
            <a:ext cx="1350077" cy="1200329"/>
          </a:xfrm>
          <a:prstGeom prst="rect">
            <a:avLst/>
          </a:prstGeom>
          <a:noFill/>
        </p:spPr>
        <p:txBody>
          <a:bodyPr wrap="square" rtlCol="0">
            <a:spAutoFit/>
          </a:bodyPr>
          <a:lstStyle/>
          <a:p>
            <a:r>
              <a:rPr lang="en-US" dirty="0"/>
              <a:t>Post-ICI in patients developing </a:t>
            </a:r>
            <a:r>
              <a:rPr lang="en-US" dirty="0" err="1"/>
              <a:t>irAEs</a:t>
            </a:r>
            <a:endParaRPr lang="en-US" dirty="0"/>
          </a:p>
        </p:txBody>
      </p:sp>
    </p:spTree>
    <p:extLst>
      <p:ext uri="{BB962C8B-B14F-4D97-AF65-F5344CB8AC3E}">
        <p14:creationId xmlns:p14="http://schemas.microsoft.com/office/powerpoint/2010/main" val="3317471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1F00-B888-2BB6-2C71-14E5AA76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DF0C8-B4D5-2CC8-5E88-67F8184F1593}"/>
              </a:ext>
            </a:extLst>
          </p:cNvPr>
          <p:cNvSpPr>
            <a:spLocks noGrp="1"/>
          </p:cNvSpPr>
          <p:nvPr>
            <p:ph type="title"/>
          </p:nvPr>
        </p:nvSpPr>
        <p:spPr>
          <a:xfrm>
            <a:off x="838200" y="593725"/>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E61B51E-B2B5-4960-3669-8C22EA76A0C1}"/>
              </a:ext>
            </a:extLst>
          </p:cNvPr>
          <p:cNvSpPr>
            <a:spLocks noGrp="1"/>
          </p:cNvSpPr>
          <p:nvPr>
            <p:ph idx="1"/>
          </p:nvPr>
        </p:nvSpPr>
        <p:spPr>
          <a:xfrm>
            <a:off x="838200" y="1919289"/>
            <a:ext cx="10515600" cy="4623402"/>
          </a:xfrm>
        </p:spPr>
        <p:txBody>
          <a:bodyPr>
            <a:normAutofit/>
          </a:bodyPr>
          <a:lstStyle/>
          <a:p>
            <a:pPr marL="514350" indent="-514350">
              <a:buFont typeface="+mj-lt"/>
              <a:buAutoNum type="arabicPeriod"/>
            </a:pPr>
            <a:r>
              <a:rPr lang="en-US" dirty="0"/>
              <a:t>At baseline, a few subsets differ between those developing and not developing pneumonitis; multiple subsets needed to distinguish combined and other </a:t>
            </a:r>
            <a:r>
              <a:rPr lang="en-US" dirty="0" err="1"/>
              <a:t>irAE</a:t>
            </a:r>
            <a:r>
              <a:rPr lang="en-US" dirty="0"/>
              <a:t> types</a:t>
            </a:r>
          </a:p>
          <a:p>
            <a:pPr marL="514350" indent="-514350">
              <a:buFont typeface="+mj-lt"/>
              <a:buAutoNum type="arabicPeriod"/>
            </a:pPr>
            <a:r>
              <a:rPr lang="en-US" dirty="0"/>
              <a:t>Early on ICI, the frequency of CD56</a:t>
            </a:r>
            <a:r>
              <a:rPr lang="en-US" baseline="30000" dirty="0"/>
              <a:t>bright</a:t>
            </a:r>
            <a:r>
              <a:rPr lang="en-US" dirty="0"/>
              <a:t> of NK cells decreases in many </a:t>
            </a:r>
            <a:r>
              <a:rPr lang="en-US" dirty="0" err="1"/>
              <a:t>irAE</a:t>
            </a:r>
            <a:r>
              <a:rPr lang="en-US" dirty="0"/>
              <a:t> patients</a:t>
            </a:r>
          </a:p>
          <a:p>
            <a:pPr marL="514350" indent="-514350">
              <a:buFont typeface="+mj-lt"/>
              <a:buAutoNum type="arabicPeriod"/>
            </a:pPr>
            <a:r>
              <a:rPr lang="en-US" dirty="0"/>
              <a:t>Some subsets may be more </a:t>
            </a:r>
            <a:r>
              <a:rPr lang="en-US" dirty="0" err="1"/>
              <a:t>irAE</a:t>
            </a:r>
            <a:r>
              <a:rPr lang="en-US" dirty="0"/>
              <a:t>-type specific</a:t>
            </a:r>
          </a:p>
        </p:txBody>
      </p:sp>
    </p:spTree>
    <p:extLst>
      <p:ext uri="{BB962C8B-B14F-4D97-AF65-F5344CB8AC3E}">
        <p14:creationId xmlns:p14="http://schemas.microsoft.com/office/powerpoint/2010/main" val="398978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199" y="1963603"/>
            <a:ext cx="9381565" cy="4623402"/>
          </a:xfrm>
        </p:spPr>
        <p:txBody>
          <a:bodyPr>
            <a:normAutofit/>
          </a:bodyPr>
          <a:lstStyle/>
          <a:p>
            <a:pPr marL="514350" indent="-514350">
              <a:buFont typeface="+mj-lt"/>
              <a:buAutoNum type="arabicPeriod"/>
            </a:pPr>
            <a:r>
              <a:rPr lang="en-US" dirty="0"/>
              <a:t>IMPACD to look at more granular cell subsets</a:t>
            </a:r>
          </a:p>
          <a:p>
            <a:pPr marL="514350" indent="-514350">
              <a:buFont typeface="+mj-lt"/>
              <a:buAutoNum type="arabicPeriod"/>
            </a:pPr>
            <a:r>
              <a:rPr lang="en-US" dirty="0"/>
              <a:t>Over ICI, do immunotypes become more like those of autoimmune patients specifically in </a:t>
            </a:r>
            <a:r>
              <a:rPr lang="en-US" dirty="0" err="1"/>
              <a:t>irAE</a:t>
            </a:r>
            <a:r>
              <a:rPr lang="en-US" dirty="0"/>
              <a:t> group?</a:t>
            </a:r>
          </a:p>
          <a:p>
            <a:pPr marL="514350" indent="-514350">
              <a:buFont typeface="+mj-lt"/>
              <a:buAutoNum type="arabicPeriod"/>
            </a:pPr>
            <a:r>
              <a:rPr lang="en-US" dirty="0"/>
              <a:t>Identify immune cell biomarkers that predict response to ICI</a:t>
            </a:r>
          </a:p>
        </p:txBody>
      </p:sp>
    </p:spTree>
    <p:extLst>
      <p:ext uri="{BB962C8B-B14F-4D97-AF65-F5344CB8AC3E}">
        <p14:creationId xmlns:p14="http://schemas.microsoft.com/office/powerpoint/2010/main" val="120995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4F64-361A-5423-24AC-8BF05AE2F9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1A1A3F3-E258-CD8D-E949-C5C096386E46}"/>
              </a:ext>
            </a:extLst>
          </p:cNvPr>
          <p:cNvPicPr>
            <a:picLocks noChangeAspect="1"/>
          </p:cNvPicPr>
          <p:nvPr/>
        </p:nvPicPr>
        <p:blipFill>
          <a:blip r:embed="rId3"/>
          <a:stretch>
            <a:fillRect/>
          </a:stretch>
        </p:blipFill>
        <p:spPr>
          <a:xfrm>
            <a:off x="3205999" y="4721256"/>
            <a:ext cx="5780002" cy="1549338"/>
          </a:xfrm>
          <a:prstGeom prst="rect">
            <a:avLst/>
          </a:prstGeom>
        </p:spPr>
      </p:pic>
      <p:sp>
        <p:nvSpPr>
          <p:cNvPr id="2" name="Title 1">
            <a:extLst>
              <a:ext uri="{FF2B5EF4-FFF2-40B4-BE49-F238E27FC236}">
                <a16:creationId xmlns:a16="http://schemas.microsoft.com/office/drawing/2014/main" id="{BECFE331-1F02-330C-AA21-3704BC50BBAB}"/>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71C5D93A-93AD-3E01-5A93-D472D9D5CD0F}"/>
              </a:ext>
            </a:extLst>
          </p:cNvPr>
          <p:cNvSpPr>
            <a:spLocks noGrp="1"/>
          </p:cNvSpPr>
          <p:nvPr>
            <p:ph idx="1"/>
          </p:nvPr>
        </p:nvSpPr>
        <p:spPr>
          <a:xfrm>
            <a:off x="838200" y="1828406"/>
            <a:ext cx="10372725" cy="3667519"/>
          </a:xfrm>
        </p:spPr>
        <p:txBody>
          <a:bodyPr numCol="2">
            <a:normAutofit/>
          </a:bodyPr>
          <a:lstStyle/>
          <a:p>
            <a:r>
              <a:rPr lang="en-US" dirty="0"/>
              <a:t>Peter Linsley</a:t>
            </a:r>
          </a:p>
          <a:p>
            <a:r>
              <a:rPr lang="en-US" dirty="0"/>
              <a:t>Long lab/</a:t>
            </a:r>
            <a:r>
              <a:rPr lang="en-US" dirty="0" err="1"/>
              <a:t>HIPcore</a:t>
            </a:r>
            <a:endParaRPr lang="en-US" dirty="0"/>
          </a:p>
          <a:p>
            <a:pPr lvl="1"/>
            <a:r>
              <a:rPr lang="en-US" dirty="0"/>
              <a:t>Alice Long, Alice </a:t>
            </a:r>
            <a:r>
              <a:rPr lang="en-US" dirty="0" err="1"/>
              <a:t>Wiedeman</a:t>
            </a:r>
            <a:endParaRPr lang="en-US" dirty="0"/>
          </a:p>
          <a:p>
            <a:r>
              <a:rPr lang="en-US" dirty="0"/>
              <a:t>Holly </a:t>
            </a:r>
            <a:r>
              <a:rPr lang="en-US" dirty="0" err="1"/>
              <a:t>Akilesh</a:t>
            </a:r>
            <a:endParaRPr lang="en-US" dirty="0"/>
          </a:p>
          <a:p>
            <a:r>
              <a:rPr lang="en-US" dirty="0"/>
              <a:t>Buckner lab</a:t>
            </a:r>
          </a:p>
          <a:p>
            <a:pPr lvl="1"/>
            <a:r>
              <a:rPr lang="en-US" dirty="0"/>
              <a:t>Jane Buckner, Sylvia </a:t>
            </a:r>
            <a:r>
              <a:rPr lang="en-US" dirty="0" err="1"/>
              <a:t>Posso</a:t>
            </a:r>
            <a:endParaRPr lang="en-US" dirty="0"/>
          </a:p>
          <a:p>
            <a:r>
              <a:rPr lang="en-US" dirty="0"/>
              <a:t>Bernard Khor</a:t>
            </a:r>
          </a:p>
          <a:p>
            <a:r>
              <a:rPr lang="en-US" dirty="0"/>
              <a:t>Bioinformatics</a:t>
            </a:r>
          </a:p>
          <a:p>
            <a:pPr lvl="1"/>
            <a:r>
              <a:rPr lang="en-US" dirty="0"/>
              <a:t>Hannah </a:t>
            </a:r>
            <a:r>
              <a:rPr lang="en-US" dirty="0" err="1"/>
              <a:t>DeBerg</a:t>
            </a:r>
            <a:endParaRPr lang="en-US" dirty="0"/>
          </a:p>
          <a:p>
            <a:pPr lvl="1"/>
            <a:r>
              <a:rPr lang="en-US" dirty="0" err="1"/>
              <a:t>Basilin</a:t>
            </a:r>
            <a:r>
              <a:rPr lang="en-US" dirty="0"/>
              <a:t> Benson</a:t>
            </a:r>
          </a:p>
          <a:p>
            <a:pPr lvl="1"/>
            <a:r>
              <a:rPr lang="en-US" dirty="0"/>
              <a:t>Andrew </a:t>
            </a:r>
            <a:r>
              <a:rPr lang="en-US" dirty="0" err="1"/>
              <a:t>Koval</a:t>
            </a:r>
            <a:endParaRPr lang="en-US" dirty="0"/>
          </a:p>
          <a:p>
            <a:pPr lvl="1"/>
            <a:r>
              <a:rPr lang="en-US" dirty="0"/>
              <a:t>Stephan </a:t>
            </a:r>
            <a:r>
              <a:rPr lang="en-US" dirty="0" err="1"/>
              <a:t>Pribitzer</a:t>
            </a:r>
            <a:endParaRPr lang="en-US" dirty="0"/>
          </a:p>
          <a:p>
            <a:r>
              <a:rPr lang="en-US" dirty="0"/>
              <a:t>Clinical teams at VM, SCCA, &amp; the University of Texas</a:t>
            </a:r>
          </a:p>
        </p:txBody>
      </p:sp>
    </p:spTree>
    <p:extLst>
      <p:ext uri="{BB962C8B-B14F-4D97-AF65-F5344CB8AC3E}">
        <p14:creationId xmlns:p14="http://schemas.microsoft.com/office/powerpoint/2010/main" val="241075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D401-1A83-E1CD-F600-6B35B11C93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69F23C-52B6-80FA-40F5-610D5FAF2F3C}"/>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a:t>In some studies, </a:t>
            </a:r>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E4ADFBF9-433E-03B1-5522-12FCF42DEB35}"/>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414FBC9B-E391-B936-EEE9-FABDAC680AC1}"/>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3104623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E667-BD76-FE9C-121A-642679A0102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565F595-7791-BDD1-140D-A0F6D5EF12AD}"/>
              </a:ext>
            </a:extLst>
          </p:cNvPr>
          <p:cNvGrpSpPr/>
          <p:nvPr/>
        </p:nvGrpSpPr>
        <p:grpSpPr>
          <a:xfrm>
            <a:off x="546408" y="-487010"/>
            <a:ext cx="13556947" cy="7358680"/>
            <a:chOff x="1395300" y="1730627"/>
            <a:chExt cx="10433610" cy="5127373"/>
          </a:xfrm>
        </p:grpSpPr>
        <p:pic>
          <p:nvPicPr>
            <p:cNvPr id="6" name="Picture 5">
              <a:extLst>
                <a:ext uri="{FF2B5EF4-FFF2-40B4-BE49-F238E27FC236}">
                  <a16:creationId xmlns:a16="http://schemas.microsoft.com/office/drawing/2014/main" id="{6200F55E-DC91-CA24-F09B-0A73DDBF15D8}"/>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7F8FBCE0-C60E-27AF-E04B-95283FDE2D96}"/>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B0B3CD5B-F930-B509-C20B-CFFEDAE91401}"/>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60BE6DA6-1D3F-56B5-BE18-B3EDE9BF43EC}"/>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62E5D076-A131-2DF5-F9CE-79B2E246D0E7}"/>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669538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4297-6120-7A04-C97B-6E3B8C6A0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E588D-E045-458E-20D0-EF3CBA87A98F}"/>
              </a:ext>
            </a:extLst>
          </p:cNvPr>
          <p:cNvPicPr>
            <a:picLocks noChangeAspect="1"/>
          </p:cNvPicPr>
          <p:nvPr/>
        </p:nvPicPr>
        <p:blipFill>
          <a:blip r:embed="rId3"/>
          <a:stretch>
            <a:fillRect/>
          </a:stretch>
        </p:blipFill>
        <p:spPr>
          <a:xfrm>
            <a:off x="2279354" y="1825771"/>
            <a:ext cx="6324319" cy="4048458"/>
          </a:xfrm>
          <a:prstGeom prst="rect">
            <a:avLst/>
          </a:prstGeom>
        </p:spPr>
      </p:pic>
      <p:sp>
        <p:nvSpPr>
          <p:cNvPr id="2" name="Title 1">
            <a:extLst>
              <a:ext uri="{FF2B5EF4-FFF2-40B4-BE49-F238E27FC236}">
                <a16:creationId xmlns:a16="http://schemas.microsoft.com/office/drawing/2014/main" id="{DDB1AB02-0372-6FF9-08D8-5DBD0B785941}"/>
              </a:ext>
            </a:extLst>
          </p:cNvPr>
          <p:cNvSpPr>
            <a:spLocks noGrp="1"/>
          </p:cNvSpPr>
          <p:nvPr>
            <p:ph type="title"/>
          </p:nvPr>
        </p:nvSpPr>
        <p:spPr>
          <a:xfrm>
            <a:off x="838200" y="593725"/>
            <a:ext cx="10394481" cy="1325563"/>
          </a:xfrm>
        </p:spPr>
        <p:txBody>
          <a:bodyPr>
            <a:normAutofit/>
          </a:bodyPr>
          <a:lstStyle/>
          <a:p>
            <a:r>
              <a:rPr lang="en-US" dirty="0"/>
              <a:t>Baseline SCM of </a:t>
            </a:r>
            <a:r>
              <a:rPr lang="en-US" dirty="0" err="1"/>
              <a:t>T</a:t>
            </a:r>
            <a:r>
              <a:rPr lang="en-US" baseline="-25000" dirty="0" err="1"/>
              <a:t>conv</a:t>
            </a:r>
            <a:r>
              <a:rPr lang="en-US" dirty="0"/>
              <a:t> </a:t>
            </a:r>
            <a:r>
              <a:rPr lang="en-US" dirty="0" err="1"/>
              <a:t>T</a:t>
            </a:r>
            <a:r>
              <a:rPr lang="en-US" baseline="-25000" dirty="0" err="1"/>
              <a:t>cells</a:t>
            </a:r>
            <a:r>
              <a:rPr lang="en-US" dirty="0"/>
              <a:t> frequency may be lower in those developing an </a:t>
            </a:r>
            <a:r>
              <a:rPr lang="en-US" dirty="0" err="1"/>
              <a:t>irAE</a:t>
            </a:r>
            <a:endParaRPr lang="en-US" dirty="0"/>
          </a:p>
        </p:txBody>
      </p:sp>
      <p:sp>
        <p:nvSpPr>
          <p:cNvPr id="7" name="TextBox 6">
            <a:extLst>
              <a:ext uri="{FF2B5EF4-FFF2-40B4-BE49-F238E27FC236}">
                <a16:creationId xmlns:a16="http://schemas.microsoft.com/office/drawing/2014/main" id="{AF5F0603-A7C0-6986-AC24-5E2523BD8145}"/>
              </a:ext>
            </a:extLst>
          </p:cNvPr>
          <p:cNvSpPr txBox="1"/>
          <p:nvPr/>
        </p:nvSpPr>
        <p:spPr>
          <a:xfrm>
            <a:off x="4888316" y="5936507"/>
            <a:ext cx="1106393" cy="369332"/>
          </a:xfrm>
          <a:prstGeom prst="rect">
            <a:avLst/>
          </a:prstGeom>
          <a:noFill/>
        </p:spPr>
        <p:txBody>
          <a:bodyPr wrap="none" rtlCol="0">
            <a:spAutoFit/>
          </a:bodyPr>
          <a:lstStyle/>
          <a:p>
            <a:r>
              <a:rPr lang="en-US" dirty="0" err="1"/>
              <a:t>padj</a:t>
            </a:r>
            <a:r>
              <a:rPr lang="en-US" dirty="0"/>
              <a:t> = 0.1</a:t>
            </a:r>
          </a:p>
        </p:txBody>
      </p:sp>
    </p:spTree>
    <p:extLst>
      <p:ext uri="{BB962C8B-B14F-4D97-AF65-F5344CB8AC3E}">
        <p14:creationId xmlns:p14="http://schemas.microsoft.com/office/powerpoint/2010/main" val="788749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59A62-DDD1-C2F1-FB42-4E9B4796E89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ABA95D-09F3-681A-D63B-A49EA98EF9EC}"/>
              </a:ext>
            </a:extLst>
          </p:cNvPr>
          <p:cNvPicPr>
            <a:picLocks noChangeAspect="1"/>
          </p:cNvPicPr>
          <p:nvPr/>
        </p:nvPicPr>
        <p:blipFill>
          <a:blip r:embed="rId3"/>
          <a:stretch>
            <a:fillRect/>
          </a:stretch>
        </p:blipFill>
        <p:spPr>
          <a:xfrm>
            <a:off x="1314062" y="2024151"/>
            <a:ext cx="4080848" cy="4275432"/>
          </a:xfrm>
          <a:prstGeom prst="rect">
            <a:avLst/>
          </a:prstGeom>
        </p:spPr>
      </p:pic>
      <p:pic>
        <p:nvPicPr>
          <p:cNvPr id="7" name="Picture 6">
            <a:extLst>
              <a:ext uri="{FF2B5EF4-FFF2-40B4-BE49-F238E27FC236}">
                <a16:creationId xmlns:a16="http://schemas.microsoft.com/office/drawing/2014/main" id="{9A26CE1A-A6A4-8AB0-C042-30CEFF19F0A3}"/>
              </a:ext>
            </a:extLst>
          </p:cNvPr>
          <p:cNvPicPr>
            <a:picLocks noChangeAspect="1"/>
          </p:cNvPicPr>
          <p:nvPr/>
        </p:nvPicPr>
        <p:blipFill>
          <a:blip r:embed="rId4"/>
          <a:stretch>
            <a:fillRect/>
          </a:stretch>
        </p:blipFill>
        <p:spPr>
          <a:xfrm>
            <a:off x="6058931" y="2024317"/>
            <a:ext cx="4080848" cy="4277313"/>
          </a:xfrm>
          <a:prstGeom prst="rect">
            <a:avLst/>
          </a:prstGeom>
        </p:spPr>
      </p:pic>
      <p:sp>
        <p:nvSpPr>
          <p:cNvPr id="2" name="Title 1">
            <a:extLst>
              <a:ext uri="{FF2B5EF4-FFF2-40B4-BE49-F238E27FC236}">
                <a16:creationId xmlns:a16="http://schemas.microsoft.com/office/drawing/2014/main" id="{BBE2FC1B-49E8-1A1D-E017-92D8E59C68A7}"/>
              </a:ext>
            </a:extLst>
          </p:cNvPr>
          <p:cNvSpPr>
            <a:spLocks noGrp="1"/>
          </p:cNvSpPr>
          <p:nvPr>
            <p:ph type="title"/>
          </p:nvPr>
        </p:nvSpPr>
        <p:spPr>
          <a:xfrm>
            <a:off x="838200" y="593725"/>
            <a:ext cx="10394481" cy="1325563"/>
          </a:xfrm>
        </p:spPr>
        <p:txBody>
          <a:bodyPr>
            <a:normAutofit/>
          </a:bodyPr>
          <a:lstStyle/>
          <a:p>
            <a:r>
              <a:rPr lang="en-US" dirty="0"/>
              <a:t>Over ICI, do immunotypes become more “AID-like” specifically in </a:t>
            </a:r>
            <a:r>
              <a:rPr lang="en-US" dirty="0" err="1"/>
              <a:t>irAE</a:t>
            </a:r>
            <a:r>
              <a:rPr lang="en-US" dirty="0"/>
              <a:t> group?</a:t>
            </a:r>
          </a:p>
        </p:txBody>
      </p:sp>
      <p:sp>
        <p:nvSpPr>
          <p:cNvPr id="27" name="TextBox 26">
            <a:extLst>
              <a:ext uri="{FF2B5EF4-FFF2-40B4-BE49-F238E27FC236}">
                <a16:creationId xmlns:a16="http://schemas.microsoft.com/office/drawing/2014/main" id="{A160D8D4-6E54-227C-6CF0-C1751F62161D}"/>
              </a:ext>
            </a:extLst>
          </p:cNvPr>
          <p:cNvSpPr txBox="1"/>
          <p:nvPr/>
        </p:nvSpPr>
        <p:spPr>
          <a:xfrm>
            <a:off x="1061634" y="6238664"/>
            <a:ext cx="10314122" cy="369332"/>
          </a:xfrm>
          <a:prstGeom prst="rect">
            <a:avLst/>
          </a:prstGeom>
          <a:noFill/>
        </p:spPr>
        <p:txBody>
          <a:bodyPr wrap="square" rtlCol="0">
            <a:spAutoFit/>
          </a:bodyPr>
          <a:lstStyle/>
          <a:p>
            <a:r>
              <a:rPr lang="en-US" dirty="0"/>
              <a:t>Grey lines show components of ICI effects in direction of AID, are these more positive in </a:t>
            </a:r>
            <a:r>
              <a:rPr lang="en-US" dirty="0" err="1"/>
              <a:t>irAE</a:t>
            </a:r>
            <a:r>
              <a:rPr lang="en-US" dirty="0"/>
              <a:t> group?</a:t>
            </a:r>
          </a:p>
        </p:txBody>
      </p:sp>
      <p:sp>
        <p:nvSpPr>
          <p:cNvPr id="8" name="TextBox 7">
            <a:extLst>
              <a:ext uri="{FF2B5EF4-FFF2-40B4-BE49-F238E27FC236}">
                <a16:creationId xmlns:a16="http://schemas.microsoft.com/office/drawing/2014/main" id="{6B872C6E-70CA-3A06-4FF0-6C1785AD3D0A}"/>
              </a:ext>
            </a:extLst>
          </p:cNvPr>
          <p:cNvSpPr txBox="1"/>
          <p:nvPr/>
        </p:nvSpPr>
        <p:spPr>
          <a:xfrm>
            <a:off x="2734084" y="1704828"/>
            <a:ext cx="1844159" cy="369332"/>
          </a:xfrm>
          <a:prstGeom prst="rect">
            <a:avLst/>
          </a:prstGeom>
          <a:noFill/>
        </p:spPr>
        <p:txBody>
          <a:bodyPr wrap="none" rtlCol="0">
            <a:spAutoFit/>
          </a:bodyPr>
          <a:lstStyle/>
          <a:p>
            <a:r>
              <a:rPr lang="en-US" dirty="0">
                <a:solidFill>
                  <a:srgbClr val="01C2C6"/>
                </a:solidFill>
              </a:rPr>
              <a:t>non-</a:t>
            </a:r>
            <a:r>
              <a:rPr lang="en-US" dirty="0" err="1">
                <a:solidFill>
                  <a:srgbClr val="01C2C6"/>
                </a:solidFill>
              </a:rPr>
              <a:t>irAE</a:t>
            </a:r>
            <a:r>
              <a:rPr lang="en-US" dirty="0">
                <a:solidFill>
                  <a:srgbClr val="01C2C6"/>
                </a:solidFill>
              </a:rPr>
              <a:t> example</a:t>
            </a:r>
          </a:p>
        </p:txBody>
      </p:sp>
      <p:sp>
        <p:nvSpPr>
          <p:cNvPr id="9" name="TextBox 8">
            <a:extLst>
              <a:ext uri="{FF2B5EF4-FFF2-40B4-BE49-F238E27FC236}">
                <a16:creationId xmlns:a16="http://schemas.microsoft.com/office/drawing/2014/main" id="{8DE00075-585E-3EFE-5D39-41B2E63E4420}"/>
              </a:ext>
            </a:extLst>
          </p:cNvPr>
          <p:cNvSpPr txBox="1"/>
          <p:nvPr/>
        </p:nvSpPr>
        <p:spPr>
          <a:xfrm>
            <a:off x="7819536" y="1704828"/>
            <a:ext cx="1408142" cy="369332"/>
          </a:xfrm>
          <a:prstGeom prst="rect">
            <a:avLst/>
          </a:prstGeom>
          <a:noFill/>
        </p:spPr>
        <p:txBody>
          <a:bodyPr wrap="none" rtlCol="0">
            <a:spAutoFit/>
          </a:bodyPr>
          <a:lstStyle/>
          <a:p>
            <a:r>
              <a:rPr lang="en-US" dirty="0" err="1">
                <a:solidFill>
                  <a:srgbClr val="FF857F"/>
                </a:solidFill>
              </a:rPr>
              <a:t>irAE</a:t>
            </a:r>
            <a:r>
              <a:rPr lang="en-US" dirty="0">
                <a:solidFill>
                  <a:srgbClr val="FF857F"/>
                </a:solidFill>
              </a:rPr>
              <a:t> example</a:t>
            </a:r>
          </a:p>
        </p:txBody>
      </p:sp>
    </p:spTree>
    <p:extLst>
      <p:ext uri="{BB962C8B-B14F-4D97-AF65-F5344CB8AC3E}">
        <p14:creationId xmlns:p14="http://schemas.microsoft.com/office/powerpoint/2010/main" val="248027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B09E-89E6-38DE-B8F1-33633854FE2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0CD09BD-58E1-E6E1-C7BE-45B90AB14EF4}"/>
              </a:ext>
            </a:extLst>
          </p:cNvPr>
          <p:cNvSpPr>
            <a:spLocks noGrp="1"/>
          </p:cNvSpPr>
          <p:nvPr>
            <p:ph type="title"/>
          </p:nvPr>
        </p:nvSpPr>
        <p:spPr>
          <a:xfrm>
            <a:off x="838201" y="593725"/>
            <a:ext cx="10481108" cy="1620085"/>
          </a:xfrm>
        </p:spPr>
        <p:txBody>
          <a:bodyPr>
            <a:normAutofit/>
          </a:bodyPr>
          <a:lstStyle/>
          <a:p>
            <a:r>
              <a:rPr lang="en-US" dirty="0"/>
              <a:t>Immunotypes of </a:t>
            </a:r>
            <a:r>
              <a:rPr lang="en-US" dirty="0" err="1"/>
              <a:t>irAE</a:t>
            </a:r>
            <a:r>
              <a:rPr lang="en-US" dirty="0"/>
              <a:t> group do not clearly become more “AID-like” over ICI than those of non-</a:t>
            </a:r>
            <a:r>
              <a:rPr lang="en-US" dirty="0" err="1"/>
              <a:t>irAE</a:t>
            </a:r>
            <a:r>
              <a:rPr lang="en-US" dirty="0"/>
              <a:t> group</a:t>
            </a:r>
          </a:p>
        </p:txBody>
      </p:sp>
      <p:pic>
        <p:nvPicPr>
          <p:cNvPr id="5" name="Picture 4">
            <a:extLst>
              <a:ext uri="{FF2B5EF4-FFF2-40B4-BE49-F238E27FC236}">
                <a16:creationId xmlns:a16="http://schemas.microsoft.com/office/drawing/2014/main" id="{8707FB4D-2542-4855-1BAC-FAA7B1A14665}"/>
              </a:ext>
            </a:extLst>
          </p:cNvPr>
          <p:cNvPicPr>
            <a:picLocks noChangeAspect="1"/>
          </p:cNvPicPr>
          <p:nvPr/>
        </p:nvPicPr>
        <p:blipFill>
          <a:blip r:embed="rId3"/>
          <a:stretch>
            <a:fillRect/>
          </a:stretch>
        </p:blipFill>
        <p:spPr>
          <a:xfrm>
            <a:off x="1139282" y="2180574"/>
            <a:ext cx="7023410" cy="4677426"/>
          </a:xfrm>
          <a:prstGeom prst="rect">
            <a:avLst/>
          </a:prstGeom>
        </p:spPr>
      </p:pic>
      <p:sp>
        <p:nvSpPr>
          <p:cNvPr id="6" name="TextBox 5">
            <a:extLst>
              <a:ext uri="{FF2B5EF4-FFF2-40B4-BE49-F238E27FC236}">
                <a16:creationId xmlns:a16="http://schemas.microsoft.com/office/drawing/2014/main" id="{09DD1BD7-7B09-BCDD-2842-42DF1E1805F6}"/>
              </a:ext>
            </a:extLst>
          </p:cNvPr>
          <p:cNvSpPr txBox="1"/>
          <p:nvPr/>
        </p:nvSpPr>
        <p:spPr>
          <a:xfrm>
            <a:off x="6634563" y="3048549"/>
            <a:ext cx="3546909" cy="646331"/>
          </a:xfrm>
          <a:prstGeom prst="rect">
            <a:avLst/>
          </a:prstGeom>
          <a:noFill/>
        </p:spPr>
        <p:txBody>
          <a:bodyPr wrap="square" rtlCol="0">
            <a:spAutoFit/>
          </a:bodyPr>
          <a:lstStyle/>
          <a:p>
            <a:r>
              <a:rPr lang="en-US" dirty="0"/>
              <a:t>Dotted line showing baseline cancer centroid-AID centroid distance</a:t>
            </a:r>
          </a:p>
        </p:txBody>
      </p:sp>
      <p:sp>
        <p:nvSpPr>
          <p:cNvPr id="7" name="TextBox 6">
            <a:extLst>
              <a:ext uri="{FF2B5EF4-FFF2-40B4-BE49-F238E27FC236}">
                <a16:creationId xmlns:a16="http://schemas.microsoft.com/office/drawing/2014/main" id="{A429E408-B90D-D07F-F11E-A2CCE375EDBF}"/>
              </a:ext>
            </a:extLst>
          </p:cNvPr>
          <p:cNvSpPr txBox="1"/>
          <p:nvPr/>
        </p:nvSpPr>
        <p:spPr>
          <a:xfrm>
            <a:off x="4105855" y="5531005"/>
            <a:ext cx="511679" cy="369332"/>
          </a:xfrm>
          <a:prstGeom prst="rect">
            <a:avLst/>
          </a:prstGeom>
          <a:noFill/>
        </p:spPr>
        <p:txBody>
          <a:bodyPr wrap="none" rtlCol="0">
            <a:spAutoFit/>
          </a:bodyPr>
          <a:lstStyle/>
          <a:p>
            <a:r>
              <a:rPr lang="en-US" dirty="0" err="1"/>
              <a:t>n.s</a:t>
            </a:r>
            <a:r>
              <a:rPr lang="en-US" dirty="0"/>
              <a:t>.</a:t>
            </a:r>
          </a:p>
        </p:txBody>
      </p:sp>
    </p:spTree>
    <p:extLst>
      <p:ext uri="{BB962C8B-B14F-4D97-AF65-F5344CB8AC3E}">
        <p14:creationId xmlns:p14="http://schemas.microsoft.com/office/powerpoint/2010/main" val="384875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However, ICIs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4007810" y="1919288"/>
            <a:ext cx="3558262" cy="4301644"/>
          </a:xfrm>
          <a:prstGeom prst="rect">
            <a:avLst/>
          </a:prstGeom>
        </p:spPr>
      </p:pic>
      <p:sp>
        <p:nvSpPr>
          <p:cNvPr id="7" name="TextBox 6">
            <a:extLst>
              <a:ext uri="{FF2B5EF4-FFF2-40B4-BE49-F238E27FC236}">
                <a16:creationId xmlns:a16="http://schemas.microsoft.com/office/drawing/2014/main" id="{17C85E69-569F-B66E-EF8B-AB9DAAF6B7B1}"/>
              </a:ext>
            </a:extLst>
          </p:cNvPr>
          <p:cNvSpPr txBox="1"/>
          <p:nvPr/>
        </p:nvSpPr>
        <p:spPr>
          <a:xfrm>
            <a:off x="8272719" y="6122908"/>
            <a:ext cx="6096000" cy="369332"/>
          </a:xfrm>
          <a:prstGeom prst="rect">
            <a:avLst/>
          </a:prstGeom>
          <a:noFill/>
        </p:spPr>
        <p:txBody>
          <a:bodyPr wrap="square">
            <a:spAutoFit/>
          </a:bodyPr>
          <a:lstStyle/>
          <a:p>
            <a:r>
              <a:rPr lang="en-US" dirty="0"/>
              <a:t>Khan et al. </a:t>
            </a:r>
            <a:r>
              <a:rPr lang="en-US" i="1" dirty="0"/>
              <a:t>Semin Cancer Biol </a:t>
            </a:r>
            <a:r>
              <a:rPr lang="en-US" dirty="0"/>
              <a:t>(2020)</a:t>
            </a:r>
          </a:p>
        </p:txBody>
      </p:sp>
    </p:spTree>
    <p:extLst>
      <p:ext uri="{BB962C8B-B14F-4D97-AF65-F5344CB8AC3E}">
        <p14:creationId xmlns:p14="http://schemas.microsoft.com/office/powerpoint/2010/main" val="61826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AC0C-5561-0EA8-CD44-612EE9D125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3CFF8-6E41-755E-1C1F-A7A61B092B50}"/>
              </a:ext>
            </a:extLst>
          </p:cNvPr>
          <p:cNvSpPr txBox="1"/>
          <p:nvPr/>
        </p:nvSpPr>
        <p:spPr>
          <a:xfrm>
            <a:off x="8365552" y="6246654"/>
            <a:ext cx="3466975" cy="369332"/>
          </a:xfrm>
          <a:prstGeom prst="rect">
            <a:avLst/>
          </a:prstGeom>
          <a:noFill/>
        </p:spPr>
        <p:txBody>
          <a:bodyPr wrap="none" rtlCol="0">
            <a:spAutoFit/>
          </a:bodyPr>
          <a:lstStyle/>
          <a:p>
            <a:pPr algn="l"/>
            <a:r>
              <a:rPr lang="en-US" b="0" i="0" u="none" strike="noStrike" dirty="0" err="1">
                <a:solidFill>
                  <a:srgbClr val="1B1B1B"/>
                </a:solidFill>
                <a:effectLst/>
              </a:rPr>
              <a:t>Jayathilaka</a:t>
            </a:r>
            <a:r>
              <a:rPr lang="en-US" b="0" i="0" u="none" strike="noStrike" dirty="0">
                <a:solidFill>
                  <a:srgbClr val="1B1B1B"/>
                </a:solidFill>
                <a:effectLst/>
              </a:rPr>
              <a:t> et al. </a:t>
            </a:r>
            <a:r>
              <a:rPr lang="en-US" b="0" i="1" u="none" strike="noStrike" dirty="0">
                <a:solidFill>
                  <a:srgbClr val="1B1B1B"/>
                </a:solidFill>
                <a:effectLst/>
              </a:rPr>
              <a:t>Br J Cancer</a:t>
            </a:r>
            <a:r>
              <a:rPr lang="en-US" b="0" i="0" u="none" strike="noStrike" dirty="0">
                <a:solidFill>
                  <a:srgbClr val="1B1B1B"/>
                </a:solidFill>
                <a:effectLst/>
              </a:rPr>
              <a:t> (2024)</a:t>
            </a:r>
          </a:p>
        </p:txBody>
      </p:sp>
      <p:sp>
        <p:nvSpPr>
          <p:cNvPr id="10" name="Title 1">
            <a:extLst>
              <a:ext uri="{FF2B5EF4-FFF2-40B4-BE49-F238E27FC236}">
                <a16:creationId xmlns:a16="http://schemas.microsoft.com/office/drawing/2014/main" id="{983A0520-CE1F-8FCB-CEA8-636D3D1E8BE9}"/>
              </a:ext>
            </a:extLst>
          </p:cNvPr>
          <p:cNvSpPr>
            <a:spLocks noGrp="1"/>
          </p:cNvSpPr>
          <p:nvPr>
            <p:ph type="title"/>
          </p:nvPr>
        </p:nvSpPr>
        <p:spPr>
          <a:xfrm>
            <a:off x="838200" y="593725"/>
            <a:ext cx="9260840" cy="1384977"/>
          </a:xfrm>
        </p:spPr>
        <p:txBody>
          <a:bodyPr>
            <a:normAutofit/>
          </a:bodyPr>
          <a:lstStyle/>
          <a:p>
            <a:r>
              <a:rPr lang="en-US" dirty="0" err="1"/>
              <a:t>irAEs</a:t>
            </a:r>
            <a:r>
              <a:rPr lang="en-US" dirty="0"/>
              <a:t> are common and can be severe</a:t>
            </a:r>
          </a:p>
        </p:txBody>
      </p:sp>
      <p:pic>
        <p:nvPicPr>
          <p:cNvPr id="2" name="Picture 1">
            <a:extLst>
              <a:ext uri="{FF2B5EF4-FFF2-40B4-BE49-F238E27FC236}">
                <a16:creationId xmlns:a16="http://schemas.microsoft.com/office/drawing/2014/main" id="{E7246BCF-3F4C-3092-0313-1C19ADB5B595}"/>
              </a:ext>
            </a:extLst>
          </p:cNvPr>
          <p:cNvPicPr>
            <a:picLocks noChangeAspect="1"/>
          </p:cNvPicPr>
          <p:nvPr/>
        </p:nvPicPr>
        <p:blipFill>
          <a:blip r:embed="rId3"/>
          <a:stretch>
            <a:fillRect/>
          </a:stretch>
        </p:blipFill>
        <p:spPr>
          <a:xfrm>
            <a:off x="1257300" y="1674149"/>
            <a:ext cx="7785100" cy="4152460"/>
          </a:xfrm>
          <a:prstGeom prst="rect">
            <a:avLst/>
          </a:prstGeom>
        </p:spPr>
      </p:pic>
      <p:sp>
        <p:nvSpPr>
          <p:cNvPr id="12" name="TextBox 11">
            <a:extLst>
              <a:ext uri="{FF2B5EF4-FFF2-40B4-BE49-F238E27FC236}">
                <a16:creationId xmlns:a16="http://schemas.microsoft.com/office/drawing/2014/main" id="{8C947079-C373-5FE3-4BD8-6B07392C8685}"/>
              </a:ext>
            </a:extLst>
          </p:cNvPr>
          <p:cNvSpPr txBox="1"/>
          <p:nvPr/>
        </p:nvSpPr>
        <p:spPr>
          <a:xfrm>
            <a:off x="2489586" y="5877322"/>
            <a:ext cx="2822824" cy="369332"/>
          </a:xfrm>
          <a:prstGeom prst="rect">
            <a:avLst/>
          </a:prstGeom>
          <a:noFill/>
        </p:spPr>
        <p:txBody>
          <a:bodyPr wrap="none" rtlCol="0">
            <a:spAutoFit/>
          </a:bodyPr>
          <a:lstStyle/>
          <a:p>
            <a:r>
              <a:rPr lang="en-US" dirty="0"/>
              <a:t>132 studies, 75,988 patients</a:t>
            </a:r>
          </a:p>
        </p:txBody>
      </p:sp>
      <p:sp>
        <p:nvSpPr>
          <p:cNvPr id="17" name="TextBox 16">
            <a:extLst>
              <a:ext uri="{FF2B5EF4-FFF2-40B4-BE49-F238E27FC236}">
                <a16:creationId xmlns:a16="http://schemas.microsoft.com/office/drawing/2014/main" id="{14AD7D36-608E-3643-AD80-2A7DA80F4974}"/>
              </a:ext>
            </a:extLst>
          </p:cNvPr>
          <p:cNvSpPr txBox="1"/>
          <p:nvPr/>
        </p:nvSpPr>
        <p:spPr>
          <a:xfrm>
            <a:off x="5942509" y="5877322"/>
            <a:ext cx="2705805" cy="369332"/>
          </a:xfrm>
          <a:prstGeom prst="rect">
            <a:avLst/>
          </a:prstGeom>
          <a:noFill/>
        </p:spPr>
        <p:txBody>
          <a:bodyPr wrap="none" rtlCol="0">
            <a:spAutoFit/>
          </a:bodyPr>
          <a:lstStyle/>
          <a:p>
            <a:r>
              <a:rPr lang="en-US" dirty="0"/>
              <a:t>43 studies, 25,607 patients</a:t>
            </a:r>
          </a:p>
        </p:txBody>
      </p:sp>
    </p:spTree>
    <p:extLst>
      <p:ext uri="{BB962C8B-B14F-4D97-AF65-F5344CB8AC3E}">
        <p14:creationId xmlns:p14="http://schemas.microsoft.com/office/powerpoint/2010/main" val="217968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err="1"/>
              <a:t>irAEs</a:t>
            </a:r>
            <a:r>
              <a:rPr lang="en-US" dirty="0"/>
              <a:t> may be driven by multiple, possible mechanisms</a:t>
            </a:r>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2254325" y="1672627"/>
            <a:ext cx="6899835" cy="423287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250912" y="617370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15333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0F75-125E-2310-4863-BE0064264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39F3F-B91F-2380-6E78-7FA3DDEEFA49}"/>
              </a:ext>
            </a:extLst>
          </p:cNvPr>
          <p:cNvSpPr>
            <a:spLocks noGrp="1"/>
          </p:cNvSpPr>
          <p:nvPr>
            <p:ph type="title"/>
          </p:nvPr>
        </p:nvSpPr>
        <p:spPr>
          <a:xfrm>
            <a:off x="838200" y="593725"/>
            <a:ext cx="10515600" cy="1325563"/>
          </a:xfrm>
        </p:spPr>
        <p:txBody>
          <a:bodyPr>
            <a:normAutofit/>
          </a:bodyPr>
          <a:lstStyle/>
          <a:p>
            <a:r>
              <a:rPr lang="en-US" dirty="0"/>
              <a:t>Relationship between </a:t>
            </a:r>
            <a:r>
              <a:rPr lang="en-US" dirty="0" err="1"/>
              <a:t>irAE</a:t>
            </a:r>
            <a:r>
              <a:rPr lang="en-US" dirty="0"/>
              <a:t> development and overall response to ICI (OR) is still unclear</a:t>
            </a:r>
          </a:p>
        </p:txBody>
      </p:sp>
      <p:pic>
        <p:nvPicPr>
          <p:cNvPr id="3" name="Picture 2">
            <a:extLst>
              <a:ext uri="{FF2B5EF4-FFF2-40B4-BE49-F238E27FC236}">
                <a16:creationId xmlns:a16="http://schemas.microsoft.com/office/drawing/2014/main" id="{9CB3CAC4-A332-6F8F-3970-7FE8A6E0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238" y="2038906"/>
            <a:ext cx="8059681" cy="4042489"/>
          </a:xfrm>
          <a:prstGeom prst="rect">
            <a:avLst/>
          </a:prstGeom>
          <a:ln>
            <a:solidFill>
              <a:schemeClr val="tx1"/>
            </a:solidFill>
          </a:ln>
        </p:spPr>
      </p:pic>
    </p:spTree>
    <p:extLst>
      <p:ext uri="{BB962C8B-B14F-4D97-AF65-F5344CB8AC3E}">
        <p14:creationId xmlns:p14="http://schemas.microsoft.com/office/powerpoint/2010/main" val="218118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T cell subsets have been associated with </a:t>
            </a:r>
            <a:r>
              <a:rPr lang="en-US" dirty="0" err="1"/>
              <a:t>irAE</a:t>
            </a:r>
            <a:r>
              <a:rPr lang="en-US" dirty="0"/>
              <a:t> development</a:t>
            </a:r>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096000" y="416560"/>
            <a:ext cx="4973429" cy="6024880"/>
          </a:xfrm>
          <a:prstGeom prst="rect">
            <a:avLst/>
          </a:prstGeom>
        </p:spPr>
      </p:pic>
      <p:pic>
        <p:nvPicPr>
          <p:cNvPr id="5" name="Picture 4">
            <a:extLst>
              <a:ext uri="{FF2B5EF4-FFF2-40B4-BE49-F238E27FC236}">
                <a16:creationId xmlns:a16="http://schemas.microsoft.com/office/drawing/2014/main" id="{5724169E-6FAF-9D39-74F5-86A175599E81}"/>
              </a:ext>
            </a:extLst>
          </p:cNvPr>
          <p:cNvPicPr>
            <a:picLocks noChangeAspect="1"/>
          </p:cNvPicPr>
          <p:nvPr/>
        </p:nvPicPr>
        <p:blipFill>
          <a:blip r:embed="rId4"/>
          <a:stretch>
            <a:fillRect/>
          </a:stretch>
        </p:blipFill>
        <p:spPr>
          <a:xfrm>
            <a:off x="838200" y="2667124"/>
            <a:ext cx="5147530" cy="3653737"/>
          </a:xfrm>
          <a:prstGeom prst="rect">
            <a:avLst/>
          </a:prstGeom>
        </p:spPr>
      </p:pic>
    </p:spTree>
    <p:extLst>
      <p:ext uri="{BB962C8B-B14F-4D97-AF65-F5344CB8AC3E}">
        <p14:creationId xmlns:p14="http://schemas.microsoft.com/office/powerpoint/2010/main" val="348000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47894-4176-8C12-1EE7-38DAE2642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7F6FC-DBC1-5A96-DCE6-D9C0C4551D5B}"/>
              </a:ext>
            </a:extLst>
          </p:cNvPr>
          <p:cNvSpPr>
            <a:spLocks noGrp="1"/>
          </p:cNvSpPr>
          <p:nvPr>
            <p:ph type="title"/>
          </p:nvPr>
        </p:nvSpPr>
        <p:spPr>
          <a:xfrm>
            <a:off x="838200" y="593725"/>
            <a:ext cx="9431955" cy="1620085"/>
          </a:xfrm>
        </p:spPr>
        <p:txBody>
          <a:bodyPr>
            <a:normAutofit/>
          </a:bodyPr>
          <a:lstStyle/>
          <a:p>
            <a:r>
              <a:rPr lang="en-US" dirty="0"/>
              <a:t>Main goals</a:t>
            </a:r>
          </a:p>
        </p:txBody>
      </p:sp>
      <p:sp>
        <p:nvSpPr>
          <p:cNvPr id="5" name="Content Placeholder 2">
            <a:extLst>
              <a:ext uri="{FF2B5EF4-FFF2-40B4-BE49-F238E27FC236}">
                <a16:creationId xmlns:a16="http://schemas.microsoft.com/office/drawing/2014/main" id="{8BD623B9-0CD0-BF2F-69FA-296091550B39}"/>
              </a:ext>
            </a:extLst>
          </p:cNvPr>
          <p:cNvSpPr>
            <a:spLocks noGrp="1"/>
          </p:cNvSpPr>
          <p:nvPr>
            <p:ph idx="1"/>
          </p:nvPr>
        </p:nvSpPr>
        <p:spPr>
          <a:xfrm>
            <a:off x="838200" y="1919289"/>
            <a:ext cx="9922844" cy="4623402"/>
          </a:xfrm>
        </p:spPr>
        <p:txBody>
          <a:bodyPr>
            <a:normAutofit/>
          </a:bodyPr>
          <a:lstStyle/>
          <a:p>
            <a:pPr marL="514350" indent="-514350">
              <a:buFont typeface="+mj-lt"/>
              <a:buAutoNum type="arabicPeriod"/>
            </a:pPr>
            <a:r>
              <a:rPr lang="en-US" dirty="0"/>
              <a:t>Identify immune cell biomarkers that predict </a:t>
            </a:r>
            <a:r>
              <a:rPr lang="en-US" dirty="0" err="1"/>
              <a:t>irAEs</a:t>
            </a:r>
            <a:r>
              <a:rPr lang="en-US" dirty="0"/>
              <a:t> and response to ICI</a:t>
            </a:r>
          </a:p>
          <a:p>
            <a:pPr marL="514350" indent="-514350">
              <a:buFont typeface="+mj-lt"/>
              <a:buAutoNum type="arabicPeriod"/>
            </a:pPr>
            <a:r>
              <a:rPr lang="en-US" dirty="0"/>
              <a:t>Determine how ICI alters immune cell landscape</a:t>
            </a:r>
          </a:p>
        </p:txBody>
      </p:sp>
    </p:spTree>
    <p:extLst>
      <p:ext uri="{BB962C8B-B14F-4D97-AF65-F5344CB8AC3E}">
        <p14:creationId xmlns:p14="http://schemas.microsoft.com/office/powerpoint/2010/main" val="2430396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29116</TotalTime>
  <Words>3815</Words>
  <Application>Microsoft Macintosh PowerPoint</Application>
  <PresentationFormat>Widescreen</PresentationFormat>
  <Paragraphs>421</Paragraphs>
  <Slides>39</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-apple-system</vt:lpstr>
      <vt:lpstr>-webkit-standard</vt:lpstr>
      <vt:lpstr>Arial</vt:lpstr>
      <vt:lpstr>Calibri</vt:lpstr>
      <vt:lpstr>Calibri Light</vt:lpstr>
      <vt:lpstr>Cambria</vt:lpstr>
      <vt:lpstr>Menlo</vt:lpstr>
      <vt:lpstr>Merriweather</vt:lpstr>
      <vt:lpstr>Roboto</vt:lpstr>
      <vt:lpstr>Söhne</vt:lpstr>
      <vt:lpstr>Wingdings</vt:lpstr>
      <vt:lpstr>Office Theme</vt:lpstr>
      <vt:lpstr>Immune cell subsets associated with immune-related adverse events during checkpoint inhibitor therapy</vt:lpstr>
      <vt:lpstr>Acknowledgements</vt:lpstr>
      <vt:lpstr>Immune checkpoint inhibitors (ICIs) have revolutionized cancer treatment</vt:lpstr>
      <vt:lpstr>However, ICIs can lead to the development of immune-related adverse events (irAEs)</vt:lpstr>
      <vt:lpstr>irAEs are common and can be severe</vt:lpstr>
      <vt:lpstr>irAEs may be driven by multiple, possible mechanisms</vt:lpstr>
      <vt:lpstr>Relationship between irAE development and overall response to ICI (OR) is still unclear</vt:lpstr>
      <vt:lpstr>Baseline abundances of different T cell subsets have been associated with irAE development</vt:lpstr>
      <vt:lpstr>Main goals</vt:lpstr>
      <vt:lpstr>BRI ICI cohort</vt:lpstr>
      <vt:lpstr>Patient draw schedule</vt:lpstr>
      <vt:lpstr>Analyzing peripheral immune cell populations with mass cytometry</vt:lpstr>
      <vt:lpstr>Gating 80 specific immune cell subsets</vt:lpstr>
      <vt:lpstr>Main goals</vt:lpstr>
      <vt:lpstr>Processing gated data to make data more normally distributed</vt:lpstr>
      <vt:lpstr>Processing gated data to remove batch effects</vt:lpstr>
      <vt:lpstr>Baseline frequency of CD56bright of NK cells higher, PD1+ of NK cells lower in patients developing pneumonitis</vt:lpstr>
      <vt:lpstr>Baseline stem cell memory of Tconv Tcells frequency may be higher in non-irAE group</vt:lpstr>
      <vt:lpstr>Using modules of important subsets to distinguish irAE immunotypes at baseline</vt:lpstr>
      <vt:lpstr>Distinguishing baseline combined irAE group using module of 4 subsets</vt:lpstr>
      <vt:lpstr>Baseline distinction of combined irAE group using module of top 4 subsets unlikely due to chance</vt:lpstr>
      <vt:lpstr>Summary of baseline module analyses: several subsets may be more irAE-type-specific, several more general</vt:lpstr>
      <vt:lpstr>CD38hiCD127- of NN CD8s may be a more general subset for combined and rheumatoid irAEs</vt:lpstr>
      <vt:lpstr>Stem cell memory of Tconv Tcells may be a more general subset for combined, skin, rheumatoid irAEs</vt:lpstr>
      <vt:lpstr>CD56bright of NKs may be a more general subset for thyroid and lung irAEs</vt:lpstr>
      <vt:lpstr>Naïve of Tregs may be a more general subset for combined and thyroid irAEs</vt:lpstr>
      <vt:lpstr>Other subsets may be more specific to certain types of irAEs</vt:lpstr>
      <vt:lpstr>Main goals</vt:lpstr>
      <vt:lpstr>Identifying which immune cell subsets change over ICI in irAE group-specific manner</vt:lpstr>
      <vt:lpstr>Frequency of CD56bright of NK cells decreases early with ICI in combined and skin irAE groups</vt:lpstr>
      <vt:lpstr>Model: early on ICI, CD56bright NK cells traffic out of periphery to irAE sites where they contribute to pathology</vt:lpstr>
      <vt:lpstr>Summary</vt:lpstr>
      <vt:lpstr>Next steps</vt:lpstr>
      <vt:lpstr>Acknowledgements</vt:lpstr>
      <vt:lpstr>PowerPoint Presentation</vt:lpstr>
      <vt:lpstr>Pre-therapy data generally struggle to reliably predict irAE risk</vt:lpstr>
      <vt:lpstr>Baseline SCM of Tconv Tcells frequency may be lower in those developing an irAE</vt:lpstr>
      <vt:lpstr>Over ICI, do immunotypes become more “AID-like” specifically in irAE group?</vt:lpstr>
      <vt:lpstr>Immunotypes of irAE group do not clearly become more “AID-like” over ICI than those of non-irAE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6366</cp:revision>
  <dcterms:created xsi:type="dcterms:W3CDTF">2023-09-15T17:40:02Z</dcterms:created>
  <dcterms:modified xsi:type="dcterms:W3CDTF">2024-12-17T20:56:59Z</dcterms:modified>
</cp:coreProperties>
</file>